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5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6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7.xml" ContentType="application/vnd.openxmlformats-officedocument.presentationml.notesSlide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notesSlides/notesSlide8.xml" ContentType="application/vnd.openxmlformats-officedocument.presentationml.notesSlide+xml"/>
  <Override PartName="/ppt/tags/tag333.xml" ContentType="application/vnd.openxmlformats-officedocument.presentationml.tags+xml"/>
  <Override PartName="/ppt/media/image77.bin" ContentType="image/unknown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5" r:id="rId3"/>
    <p:sldMasterId id="2147483658" r:id="rId4"/>
    <p:sldMasterId id="2147483661" r:id="rId5"/>
    <p:sldMasterId id="2147483676" r:id="rId6"/>
    <p:sldMasterId id="2147483677" r:id="rId7"/>
    <p:sldMasterId id="2147483680" r:id="rId8"/>
    <p:sldMasterId id="2147483683" r:id="rId9"/>
    <p:sldMasterId id="2147483686" r:id="rId10"/>
    <p:sldMasterId id="2147483689" r:id="rId11"/>
    <p:sldMasterId id="2147483692" r:id="rId12"/>
    <p:sldMasterId id="2147483695" r:id="rId13"/>
    <p:sldMasterId id="2147483698" r:id="rId14"/>
    <p:sldMasterId id="2147483701" r:id="rId15"/>
    <p:sldMasterId id="2147483704" r:id="rId16"/>
  </p:sldMasterIdLst>
  <p:notesMasterIdLst>
    <p:notesMasterId r:id="rId122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4" r:id="rId43"/>
    <p:sldId id="305" r:id="rId44"/>
    <p:sldId id="285" r:id="rId45"/>
    <p:sldId id="286" r:id="rId46"/>
    <p:sldId id="466" r:id="rId47"/>
    <p:sldId id="283" r:id="rId48"/>
    <p:sldId id="287" r:id="rId49"/>
    <p:sldId id="288" r:id="rId50"/>
    <p:sldId id="289" r:id="rId51"/>
    <p:sldId id="290" r:id="rId52"/>
    <p:sldId id="291" r:id="rId53"/>
    <p:sldId id="294" r:id="rId54"/>
    <p:sldId id="295" r:id="rId55"/>
    <p:sldId id="297" r:id="rId56"/>
    <p:sldId id="298" r:id="rId57"/>
    <p:sldId id="293" r:id="rId58"/>
    <p:sldId id="299" r:id="rId59"/>
    <p:sldId id="300" r:id="rId60"/>
    <p:sldId id="301" r:id="rId61"/>
    <p:sldId id="302" r:id="rId62"/>
    <p:sldId id="303" r:id="rId63"/>
    <p:sldId id="304" r:id="rId64"/>
    <p:sldId id="306" r:id="rId65"/>
    <p:sldId id="308" r:id="rId66"/>
    <p:sldId id="309" r:id="rId67"/>
    <p:sldId id="310" r:id="rId68"/>
    <p:sldId id="329" r:id="rId69"/>
    <p:sldId id="330" r:id="rId70"/>
    <p:sldId id="331" r:id="rId71"/>
    <p:sldId id="337" r:id="rId72"/>
    <p:sldId id="338" r:id="rId73"/>
    <p:sldId id="339" r:id="rId74"/>
    <p:sldId id="340" r:id="rId75"/>
    <p:sldId id="333" r:id="rId76"/>
    <p:sldId id="428" r:id="rId77"/>
    <p:sldId id="381" r:id="rId78"/>
    <p:sldId id="383" r:id="rId79"/>
    <p:sldId id="382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34" r:id="rId88"/>
    <p:sldId id="335" r:id="rId89"/>
    <p:sldId id="345" r:id="rId90"/>
    <p:sldId id="346" r:id="rId91"/>
    <p:sldId id="535" r:id="rId92"/>
    <p:sldId id="347" r:id="rId93"/>
    <p:sldId id="348" r:id="rId94"/>
    <p:sldId id="349" r:id="rId95"/>
    <p:sldId id="351" r:id="rId96"/>
    <p:sldId id="350" r:id="rId97"/>
    <p:sldId id="352" r:id="rId98"/>
    <p:sldId id="353" r:id="rId99"/>
    <p:sldId id="534" r:id="rId100"/>
    <p:sldId id="354" r:id="rId101"/>
    <p:sldId id="536" r:id="rId102"/>
    <p:sldId id="539" r:id="rId103"/>
    <p:sldId id="541" r:id="rId104"/>
    <p:sldId id="542" r:id="rId105"/>
    <p:sldId id="537" r:id="rId106"/>
    <p:sldId id="355" r:id="rId107"/>
    <p:sldId id="356" r:id="rId108"/>
    <p:sldId id="357" r:id="rId109"/>
    <p:sldId id="366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9" r:id="rId118"/>
    <p:sldId id="370" r:id="rId119"/>
    <p:sldId id="371" r:id="rId120"/>
    <p:sldId id="372" r:id="rId121"/>
  </p:sldIdLst>
  <p:sldSz cx="12192000" cy="6858000"/>
  <p:notesSz cx="6858000" cy="9144000"/>
  <p:custDataLst>
    <p:tags r:id="rId12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4C7D"/>
    <a:srgbClr val="0064A4"/>
    <a:srgbClr val="09406D"/>
    <a:srgbClr val="0B2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632" y="52"/>
      </p:cViewPr>
      <p:guideLst>
        <p:guide orient="horz" pos="21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tags" Target="tags/tag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commentAuthors" Target="commentAuthors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273040" y="3083509"/>
            <a:ext cx="5431472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输入具体主讲内容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可根据标题数量调整字体大小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5" Type="http://schemas.openxmlformats.org/officeDocument/2006/relationships/image" Target="../media/image40.png"/><Relationship Id="rId4" Type="http://schemas.openxmlformats.org/officeDocument/2006/relationships/image" Target="../media/image7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23.jpe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image" Target="../media/image25.sv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24.png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image" Target="../media/image27.svg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2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slideLayout" Target="../slideLayouts/slideLayout10.xml"/><Relationship Id="rId40" Type="http://schemas.openxmlformats.org/officeDocument/2006/relationships/image" Target="../media/image25.sv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tags" Target="../tags/tag61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tags" Target="../tags/tag60.xml"/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image" Target="../media/image23.jpeg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29" Type="http://schemas.openxmlformats.org/officeDocument/2006/relationships/image" Target="../media/image28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28" Type="http://schemas.openxmlformats.org/officeDocument/2006/relationships/image" Target="../media/image25.svg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Relationship Id="rId27" Type="http://schemas.openxmlformats.org/officeDocument/2006/relationships/image" Target="../media/image24.png"/><Relationship Id="rId30" Type="http://schemas.openxmlformats.org/officeDocument/2006/relationships/image" Target="../media/image2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2" Type="http://schemas.openxmlformats.org/officeDocument/2006/relationships/tags" Target="../tags/tag87.xml"/><Relationship Id="rId16" Type="http://schemas.openxmlformats.org/officeDocument/2006/relationships/image" Target="../media/image29.sv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image" Target="../media/image28.png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slideLayout" Target="../slideLayouts/slideLayout10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2" Type="http://schemas.openxmlformats.org/officeDocument/2006/relationships/tags" Target="../tags/tag100.xml"/><Relationship Id="rId16" Type="http://schemas.openxmlformats.org/officeDocument/2006/relationships/image" Target="../media/image32.sv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image" Target="../media/image31.png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30.jpe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image" Target="../media/image32.svg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3" Type="http://schemas.openxmlformats.org/officeDocument/2006/relationships/tags" Target="../tags/tag126.xml"/><Relationship Id="rId21" Type="http://schemas.openxmlformats.org/officeDocument/2006/relationships/tags" Target="../tags/tag144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slideLayout" Target="../slideLayouts/slideLayout10.xml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tags" Target="../tags/tag146.xml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tags" Target="../tags/tag1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3" Type="http://schemas.openxmlformats.org/officeDocument/2006/relationships/tags" Target="../tags/tag149.xml"/><Relationship Id="rId21" Type="http://schemas.openxmlformats.org/officeDocument/2006/relationships/tags" Target="../tags/tag167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slideLayout" Target="../slideLayouts/slideLayout10.xml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tags" Target="../tags/tag16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10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26" Type="http://schemas.openxmlformats.org/officeDocument/2006/relationships/image" Target="../media/image13.png"/><Relationship Id="rId3" Type="http://schemas.openxmlformats.org/officeDocument/2006/relationships/tags" Target="../tags/tag194.xml"/><Relationship Id="rId21" Type="http://schemas.openxmlformats.org/officeDocument/2006/relationships/tags" Target="../tags/tag212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193.xml"/><Relationship Id="rId16" Type="http://schemas.openxmlformats.org/officeDocument/2006/relationships/tags" Target="../tags/tag207.xml"/><Relationship Id="rId20" Type="http://schemas.openxmlformats.org/officeDocument/2006/relationships/tags" Target="../tags/tag211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tags" Target="../tags/tag215.xml"/><Relationship Id="rId5" Type="http://schemas.openxmlformats.org/officeDocument/2006/relationships/tags" Target="../tags/tag196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10" Type="http://schemas.openxmlformats.org/officeDocument/2006/relationships/tags" Target="../tags/tag201.xml"/><Relationship Id="rId19" Type="http://schemas.openxmlformats.org/officeDocument/2006/relationships/tags" Target="../tags/tag210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tags" Target="../tags/tag205.xml"/><Relationship Id="rId22" Type="http://schemas.openxmlformats.org/officeDocument/2006/relationships/tags" Target="../tags/tag2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18" Type="http://schemas.openxmlformats.org/officeDocument/2006/relationships/tags" Target="../tags/tag233.xml"/><Relationship Id="rId26" Type="http://schemas.openxmlformats.org/officeDocument/2006/relationships/slideLayout" Target="../slideLayouts/slideLayout10.xml"/><Relationship Id="rId3" Type="http://schemas.openxmlformats.org/officeDocument/2006/relationships/tags" Target="../tags/tag218.xml"/><Relationship Id="rId21" Type="http://schemas.openxmlformats.org/officeDocument/2006/relationships/tags" Target="../tags/tag236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tags" Target="../tags/tag232.xml"/><Relationship Id="rId25" Type="http://schemas.openxmlformats.org/officeDocument/2006/relationships/tags" Target="../tags/tag240.xml"/><Relationship Id="rId2" Type="http://schemas.openxmlformats.org/officeDocument/2006/relationships/tags" Target="../tags/tag217.xml"/><Relationship Id="rId16" Type="http://schemas.openxmlformats.org/officeDocument/2006/relationships/tags" Target="../tags/tag231.xml"/><Relationship Id="rId20" Type="http://schemas.openxmlformats.org/officeDocument/2006/relationships/tags" Target="../tags/tag235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24" Type="http://schemas.openxmlformats.org/officeDocument/2006/relationships/tags" Target="../tags/tag239.xml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23" Type="http://schemas.openxmlformats.org/officeDocument/2006/relationships/tags" Target="../tags/tag238.xml"/><Relationship Id="rId10" Type="http://schemas.openxmlformats.org/officeDocument/2006/relationships/tags" Target="../tags/tag225.xml"/><Relationship Id="rId19" Type="http://schemas.openxmlformats.org/officeDocument/2006/relationships/tags" Target="../tags/tag234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Relationship Id="rId22" Type="http://schemas.openxmlformats.org/officeDocument/2006/relationships/tags" Target="../tags/tag237.xml"/><Relationship Id="rId27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tags" Target="../tags/tag253.xml"/><Relationship Id="rId18" Type="http://schemas.openxmlformats.org/officeDocument/2006/relationships/tags" Target="../tags/tag258.xml"/><Relationship Id="rId3" Type="http://schemas.openxmlformats.org/officeDocument/2006/relationships/tags" Target="../tags/tag243.xml"/><Relationship Id="rId21" Type="http://schemas.openxmlformats.org/officeDocument/2006/relationships/tags" Target="../tags/tag261.xml"/><Relationship Id="rId7" Type="http://schemas.openxmlformats.org/officeDocument/2006/relationships/tags" Target="../tags/tag247.xml"/><Relationship Id="rId12" Type="http://schemas.openxmlformats.org/officeDocument/2006/relationships/tags" Target="../tags/tag252.xml"/><Relationship Id="rId17" Type="http://schemas.openxmlformats.org/officeDocument/2006/relationships/tags" Target="../tags/tag257.xml"/><Relationship Id="rId25" Type="http://schemas.openxmlformats.org/officeDocument/2006/relationships/slideLayout" Target="../slideLayouts/slideLayout10.xml"/><Relationship Id="rId2" Type="http://schemas.openxmlformats.org/officeDocument/2006/relationships/tags" Target="../tags/tag242.xml"/><Relationship Id="rId16" Type="http://schemas.openxmlformats.org/officeDocument/2006/relationships/tags" Target="../tags/tag256.xml"/><Relationship Id="rId20" Type="http://schemas.openxmlformats.org/officeDocument/2006/relationships/tags" Target="../tags/tag260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24" Type="http://schemas.openxmlformats.org/officeDocument/2006/relationships/tags" Target="../tags/tag264.xml"/><Relationship Id="rId5" Type="http://schemas.openxmlformats.org/officeDocument/2006/relationships/tags" Target="../tags/tag245.xml"/><Relationship Id="rId15" Type="http://schemas.openxmlformats.org/officeDocument/2006/relationships/tags" Target="../tags/tag255.xml"/><Relationship Id="rId23" Type="http://schemas.openxmlformats.org/officeDocument/2006/relationships/tags" Target="../tags/tag263.xml"/><Relationship Id="rId10" Type="http://schemas.openxmlformats.org/officeDocument/2006/relationships/tags" Target="../tags/tag250.xml"/><Relationship Id="rId19" Type="http://schemas.openxmlformats.org/officeDocument/2006/relationships/tags" Target="../tags/tag259.xml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tags" Target="../tags/tag254.xml"/><Relationship Id="rId22" Type="http://schemas.openxmlformats.org/officeDocument/2006/relationships/tags" Target="../tags/tag26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82.xml"/><Relationship Id="rId7" Type="http://schemas.openxmlformats.org/officeDocument/2006/relationships/image" Target="../media/image39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tags" Target="../tags/tag295.xml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2" Type="http://schemas.openxmlformats.org/officeDocument/2006/relationships/tags" Target="../tags/tag284.xml"/><Relationship Id="rId16" Type="http://schemas.openxmlformats.org/officeDocument/2006/relationships/image" Target="../media/image40.pn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5" Type="http://schemas.openxmlformats.org/officeDocument/2006/relationships/tags" Target="../tags/tag287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292.xml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tags" Target="../tags/tag29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01.xml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image" Target="../media/image44.png"/><Relationship Id="rId11" Type="http://schemas.openxmlformats.org/officeDocument/2006/relationships/image" Target="../media/image47.emf"/><Relationship Id="rId5" Type="http://schemas.openxmlformats.org/officeDocument/2006/relationships/image" Target="../media/image43.png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4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51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306.xml"/><Relationship Id="rId7" Type="http://schemas.openxmlformats.org/officeDocument/2006/relationships/image" Target="../media/image53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7.xml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10.xml"/><Relationship Id="rId7" Type="http://schemas.openxmlformats.org/officeDocument/2006/relationships/image" Target="../media/image61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1.xml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5" Type="http://schemas.openxmlformats.org/officeDocument/2006/relationships/image" Target="../media/image42.png"/><Relationship Id="rId4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5" Type="http://schemas.openxmlformats.org/officeDocument/2006/relationships/image" Target="../media/image51.png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23.xml"/><Relationship Id="rId7" Type="http://schemas.openxmlformats.org/officeDocument/2006/relationships/image" Target="../media/image69.png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25.xml"/><Relationship Id="rId10" Type="http://schemas.openxmlformats.org/officeDocument/2006/relationships/image" Target="../media/image41.png"/><Relationship Id="rId4" Type="http://schemas.openxmlformats.org/officeDocument/2006/relationships/tags" Target="../tags/tag324.xml"/><Relationship Id="rId9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28.xml"/><Relationship Id="rId7" Type="http://schemas.openxmlformats.org/officeDocument/2006/relationships/image" Target="../media/image72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5.GIF"/><Relationship Id="rId5" Type="http://schemas.openxmlformats.org/officeDocument/2006/relationships/tags" Target="../tags/tag330.xml"/><Relationship Id="rId10" Type="http://schemas.openxmlformats.org/officeDocument/2006/relationships/image" Target="../media/image75.png"/><Relationship Id="rId4" Type="http://schemas.openxmlformats.org/officeDocument/2006/relationships/tags" Target="../tags/tag329.xml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772410" y="316801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字语坊腹黑体" panose="02000503000000000000" charset="-122"/>
                <a:sym typeface="字语坊腹黑体" panose="02000503000000000000" charset="-122"/>
              </a:rPr>
              <a:t>分布式计算和资源调度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86" y="1932089"/>
            <a:ext cx="3607671" cy="1522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58" y="2124432"/>
            <a:ext cx="3384376" cy="1163876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&amp;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234690" y="2132965"/>
            <a:ext cx="1584325" cy="720090"/>
          </a:xfrm>
          <a:prstGeom prst="wedgeRoundRectCallout">
            <a:avLst>
              <a:gd name="adj1" fmla="val -56132"/>
              <a:gd name="adj2" fmla="val 4206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哥几个上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提交求圆周率示例程序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可以执行如下命令，使用蒙特卡罗算法模拟计算求</a:t>
            </a:r>
            <a:r>
              <a:rPr lang="en-US" altLang="zh-CN"/>
              <a:t>PI</a:t>
            </a:r>
            <a:r>
              <a:rPr lang="zh-CN" altLang="en-US"/>
              <a:t>（圆周率）</a:t>
            </a:r>
          </a:p>
          <a:p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hadoop jar $HADOOP_HOME/share/hadoop/mapreduce/hadoop-mapreduce-examples-3.3.1.jar pi 3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表示要运行的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Java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类，这里表示运行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包中的求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，表示设置几个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任务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1000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，表示模拟求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的样本数（越大求的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PI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越准确，但是速度越慢）</a:t>
            </a:r>
            <a:endParaRPr lang="en-US" altLang="zh-CN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如图，运行完成，求得</a:t>
            </a:r>
            <a:r>
              <a:rPr lang="en-US" altLang="zh-CN"/>
              <a:t>PI</a:t>
            </a:r>
            <a:r>
              <a:rPr lang="zh-CN" altLang="en-US"/>
              <a:t>值（样本</a:t>
            </a:r>
            <a:r>
              <a:rPr lang="en-US" altLang="zh-CN"/>
              <a:t>1000</a:t>
            </a:r>
            <a:r>
              <a:rPr lang="zh-CN" altLang="en-US"/>
              <a:t>太小，不够精准，仅演示）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4725035"/>
            <a:ext cx="4857750" cy="438150"/>
          </a:xfrm>
          <a:prstGeom prst="rect">
            <a:avLst/>
          </a:prstGeom>
        </p:spPr>
      </p:pic>
      <p:pic>
        <p:nvPicPr>
          <p:cNvPr id="10" name="图片 9" descr="播仔素材库【1】01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en-US"/>
              <a:t>Hadoop</a:t>
            </a:r>
            <a:r>
              <a:rPr lang="zh-CN" altLang="en-US"/>
              <a:t>自带的</a:t>
            </a:r>
            <a:r>
              <a:rPr lang="en-US" altLang="zh-CN"/>
              <a:t>MapReduce</a:t>
            </a:r>
            <a:r>
              <a:rPr lang="zh-CN" altLang="en-US"/>
              <a:t>示例程序的代码</a:t>
            </a:r>
            <a:r>
              <a:rPr lang="en-US" altLang="zh-CN"/>
              <a:t>jar</a:t>
            </a:r>
            <a:r>
              <a:rPr lang="zh-CN" altLang="en-US"/>
              <a:t>包是</a:t>
            </a:r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</a:p>
          <a:p>
            <a:pPr marL="0" algn="l">
              <a:buNone/>
            </a:pPr>
            <a:r>
              <a:rPr lang="en-US" sz="1800"/>
              <a:t>2. 使用什么命令提交MapReduce程序到YARN中执行？</a:t>
            </a:r>
          </a:p>
          <a:p>
            <a:pPr marL="0" algn="l">
              <a:buNone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hadoop jar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命令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语法：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  <a:sym typeface="+mn-ea"/>
              </a:rPr>
              <a:t>h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]</a:t>
            </a:r>
            <a:endParaRPr lang="en-US" altLang="zh-CN" sz="1200">
              <a:solidFill>
                <a:schemeClr val="accent6"/>
              </a:solidFill>
              <a:latin typeface="Consolas" panose="020B0609020204030204" charset="0"/>
              <a:ea typeface="纤黑体" panose="02000000000000000000" charset="-122"/>
              <a:cs typeface="Consolas" panose="020B0609020204030204" charset="0"/>
            </a:endParaRPr>
          </a:p>
          <a:p>
            <a:pPr marL="0" algn="l">
              <a:buNone/>
            </a:pPr>
            <a:r>
              <a:rPr lang="en-US" sz="1800"/>
              <a:t>3. 如何查看程序运行状态</a:t>
            </a:r>
          </a:p>
          <a:p>
            <a:pPr marL="0" algn="l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纤黑体" panose="02000000000000000000" charset="-122"/>
                <a:cs typeface="Consolas" panose="020B0609020204030204" charset="0"/>
              </a:rPr>
              <a:t>在YARN WEB页面中查看</a:t>
            </a: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3615" y="3106420"/>
            <a:ext cx="10224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拓展：蒙特卡罗算法求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PI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的基础原理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Monte Carlo蒙特卡罗算法（统计模拟法）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Monte Carlo算法的基本思想是：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以模拟的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实验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形式、以大量随机样本的统计形式，来得到问题的求解。</a:t>
            </a:r>
          </a:p>
          <a:p>
            <a:r>
              <a:rPr lang="zh-CN" altLang="en-US">
                <a:sym typeface="+mn-ea"/>
              </a:rPr>
              <a:t>比如，求圆周率，以数学的方式是非常复杂的，但是我们可以以简单的形式去求解：</a:t>
            </a:r>
          </a:p>
          <a:p>
            <a:pPr marL="2286000" lvl="5" indent="457200"/>
            <a:endParaRPr lang="zh-CN" altLang="en-US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如图，我们在正方形内，随机落点</a:t>
            </a:r>
          </a:p>
          <a:p>
            <a:pPr marL="2743200" lvl="6" indent="457200"/>
            <a:r>
              <a:rPr lang="zh-CN" altLang="en-US">
                <a:sym typeface="+mn-ea"/>
              </a:rPr>
              <a:t>统计落在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圆内的点和总点数量的比例即可得到</a:t>
            </a:r>
            <a:r>
              <a:rPr lang="en-US" altLang="zh-CN">
                <a:sym typeface="+mn-ea"/>
              </a:rPr>
              <a:t>1/4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r>
              <a:rPr lang="zh-CN" altLang="en-US">
                <a:sym typeface="+mn-ea"/>
              </a:rPr>
              <a:t>最终乘以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即可得到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比如，红色点的数量比全部点的数量，结果是</a:t>
            </a:r>
            <a:r>
              <a:rPr lang="en-US" altLang="zh-CN">
                <a:sym typeface="+mn-ea"/>
              </a:rPr>
              <a:t>0.765</a:t>
            </a:r>
          </a:p>
          <a:p>
            <a:pPr marL="2743200" lvl="6" indent="457200"/>
            <a:r>
              <a:rPr lang="zh-CN" altLang="en-US">
                <a:sym typeface="+mn-ea"/>
              </a:rPr>
              <a:t>那么乘以四可以得到</a:t>
            </a:r>
            <a:r>
              <a:rPr lang="en-US" altLang="zh-CN">
                <a:sym typeface="+mn-ea"/>
              </a:rPr>
              <a:t>3.06.</a:t>
            </a:r>
          </a:p>
          <a:p>
            <a:pPr marL="2743200" lvl="6" indent="457200"/>
            <a:r>
              <a:rPr lang="en-US" altLang="zh-CN">
                <a:sym typeface="+mn-ea"/>
              </a:rPr>
              <a:t>3.06</a:t>
            </a:r>
            <a:r>
              <a:rPr lang="zh-CN" altLang="en-US">
                <a:sym typeface="+mn-ea"/>
              </a:rPr>
              <a:t>就是求得的</a:t>
            </a:r>
            <a:r>
              <a:rPr lang="en-US" altLang="zh-CN">
                <a:sym typeface="+mn-ea"/>
              </a:rPr>
              <a:t>PI</a:t>
            </a:r>
          </a:p>
          <a:p>
            <a:pPr marL="2743200" lvl="6" indent="457200"/>
            <a:endParaRPr lang="en-US" altLang="zh-CN">
              <a:sym typeface="+mn-ea"/>
            </a:endParaRPr>
          </a:p>
          <a:p>
            <a:pPr marL="2743200" lvl="6" indent="457200"/>
            <a:r>
              <a:rPr lang="zh-CN" altLang="en-US">
                <a:sym typeface="+mn-ea"/>
              </a:rPr>
              <a:t>所以，此方法，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需要大量的样本（落点），样本越多越精准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9153" y="2708593"/>
            <a:ext cx="2847975" cy="2752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示例代码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如下图，以</a:t>
            </a:r>
            <a:r>
              <a:rPr lang="en-US" altLang="zh-CN"/>
              <a:t>Python</a:t>
            </a:r>
            <a:r>
              <a:rPr lang="zh-CN" altLang="en-US"/>
              <a:t>语言实现的蒙特卡罗求</a:t>
            </a:r>
            <a:r>
              <a:rPr lang="en-US" altLang="zh-CN"/>
              <a:t>PI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204720"/>
            <a:ext cx="4429125" cy="2657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0190" y="2404745"/>
            <a:ext cx="343852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实现蒙特卡罗求</a:t>
            </a:r>
            <a:r>
              <a:rPr lang="en-US" altLang="zh-CN"/>
              <a:t>PI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请以任何你所掌握的编程语言，实现蒙特卡罗求</a:t>
            </a:r>
            <a:r>
              <a:rPr lang="en-US" altLang="zh-CN"/>
              <a:t>PI</a:t>
            </a:r>
            <a:r>
              <a:rPr lang="zh-CN" altLang="en-US"/>
              <a:t>的算法。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7220585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7896225" y="17729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标注 24"/>
          <p:cNvSpPr/>
          <p:nvPr/>
        </p:nvSpPr>
        <p:spPr>
          <a:xfrm>
            <a:off x="9336405" y="17475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933640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7896225" y="28778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377507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57995" y="371729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57995" y="468376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84795" y="465328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  <p:sp>
        <p:nvSpPr>
          <p:cNvPr id="4" name="矩形 3"/>
          <p:cNvSpPr/>
          <p:nvPr/>
        </p:nvSpPr>
        <p:spPr>
          <a:xfrm>
            <a:off x="7393940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37295" y="280225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393940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37295" y="37890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392035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835390" y="471043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93940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837295" y="561911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0514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0514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1420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33064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1373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1420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2384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1373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232772"/>
            <a:ext cx="542421" cy="542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6671945" y="18732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0861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39331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18732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48679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标注 9"/>
          <p:cNvSpPr/>
          <p:nvPr/>
        </p:nvSpPr>
        <p:spPr>
          <a:xfrm>
            <a:off x="4368165" y="2509520"/>
            <a:ext cx="1377950" cy="7289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</a:rPr>
              <a:t>向我汇总</a:t>
            </a:r>
          </a:p>
        </p:txBody>
      </p:sp>
      <p:sp>
        <p:nvSpPr>
          <p:cNvPr id="4" name="矩形 3"/>
          <p:cNvSpPr/>
          <p:nvPr/>
        </p:nvSpPr>
        <p:spPr>
          <a:xfrm>
            <a:off x="436816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18355" y="35731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6816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618355" y="37045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36816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618355" y="383603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36816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618355" y="396494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94835" y="3638550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4973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4973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4063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32131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2059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4" y="4063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694" y="3160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2059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54" y="3154667"/>
            <a:ext cx="542421" cy="5425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67080" y="1556385"/>
            <a:ext cx="1744345" cy="3168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汇总模式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567940" y="1795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563495" y="3007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63495" y="3855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127500" y="1795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563495" y="4789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84848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98675" y="347980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848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98675" y="361124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4848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098675" y="3742690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4848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098675" y="3871595"/>
            <a:ext cx="250190" cy="131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75155" y="3545205"/>
            <a:ext cx="441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</a:t>
            </a:r>
          </a:p>
          <a:p>
            <a:pPr algn="ctr"/>
            <a:r>
              <a:rPr lang="zh-CN" altLang="en-US" sz="10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40145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240145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367530" y="7101205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听我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指挥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进入第一阶段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7896225" y="21329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9336405" y="21075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0" name="圆角矩形标注 29"/>
          <p:cNvSpPr/>
          <p:nvPr/>
        </p:nvSpPr>
        <p:spPr>
          <a:xfrm>
            <a:off x="933640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1" name="圆角矩形标注 30"/>
          <p:cNvSpPr/>
          <p:nvPr/>
        </p:nvSpPr>
        <p:spPr>
          <a:xfrm>
            <a:off x="7896225" y="323786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6" name="圆角矩形标注 35"/>
          <p:cNvSpPr/>
          <p:nvPr/>
        </p:nvSpPr>
        <p:spPr>
          <a:xfrm>
            <a:off x="7896225" y="4135120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7" name="圆角矩形标注 36"/>
          <p:cNvSpPr/>
          <p:nvPr/>
        </p:nvSpPr>
        <p:spPr>
          <a:xfrm>
            <a:off x="9357995" y="407733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8" name="圆角矩形标注 37"/>
          <p:cNvSpPr/>
          <p:nvPr/>
        </p:nvSpPr>
        <p:spPr>
          <a:xfrm>
            <a:off x="9357995" y="504380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39" name="圆角矩形标注 38"/>
          <p:cNvSpPr/>
          <p:nvPr/>
        </p:nvSpPr>
        <p:spPr>
          <a:xfrm>
            <a:off x="7884795" y="5013325"/>
            <a:ext cx="633730" cy="335280"/>
          </a:xfrm>
          <a:prstGeom prst="wedgeRoundRectCallout">
            <a:avLst>
              <a:gd name="adj1" fmla="val -71603"/>
              <a:gd name="adj2" fmla="val 693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</a:rPr>
              <a:t>处理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</a:p>
        </p:txBody>
      </p:sp>
      <p:sp>
        <p:nvSpPr>
          <p:cNvPr id="42" name="矩形 41"/>
          <p:cNvSpPr/>
          <p:nvPr/>
        </p:nvSpPr>
        <p:spPr>
          <a:xfrm>
            <a:off x="7411085" y="311086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51265" y="313436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411085" y="408241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51265" y="410591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5845" y="502348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36025" y="504698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411085" y="593852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51265" y="596201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1" animBg="1"/>
      <p:bldP spid="10" grpId="2" animBg="1"/>
      <p:bldP spid="10" grpId="3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1" animBg="1"/>
      <p:bldP spid="40" grpId="2" animBg="1"/>
      <p:bldP spid="42" grpId="0" bldLvl="0" animBg="1"/>
      <p:bldP spid="42" grpId="1" animBg="1"/>
      <p:bldP spid="43" grpId="0" bldLvl="0" animBg="1"/>
      <p:bldP spid="43" grpId="1" animBg="1"/>
      <p:bldP spid="44" grpId="0" bldLvl="0" animBg="1"/>
      <p:bldP spid="44" grpId="1" animBg="1"/>
      <p:bldP spid="45" grpId="0" bldLvl="0" animBg="1"/>
      <p:bldP spid="45" grpId="1" animBg="1"/>
      <p:bldP spid="46" grpId="0" animBg="1"/>
      <p:bldP spid="46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0" name="圆角矩形标注 39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第二阶段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交换数据</a:t>
            </a:r>
          </a:p>
        </p:txBody>
      </p:sp>
      <p:sp>
        <p:nvSpPr>
          <p:cNvPr id="42" name="矩形 41"/>
          <p:cNvSpPr/>
          <p:nvPr/>
        </p:nvSpPr>
        <p:spPr>
          <a:xfrm>
            <a:off x="7392035" y="413639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8836025" y="506666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395845" y="319722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411085" y="507555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392035" y="599503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51265" y="600138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851265" y="317373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832215" y="414909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2" grpId="1" animBg="1"/>
      <p:bldP spid="43" grpId="1" animBg="1"/>
      <p:bldP spid="44" grpId="1" animBg="1"/>
      <p:bldP spid="45" grpId="1" animBg="1"/>
      <p:bldP spid="46" grpId="1" animBg="1"/>
      <p:bldP spid="47" grpId="1" animBg="1"/>
      <p:bldP spid="48" grpId="1" animBg="1"/>
      <p:bldP spid="49" grpId="1" animBg="1"/>
      <p:bldP spid="4" grpId="0" bldLvl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539431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539431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448499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3573145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248029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39" y="4484992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99" y="358138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248029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59" y="3575672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6671945" y="2216150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6667500" y="342900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67500" y="427609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8231505" y="2216150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7500" y="5210810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2" name="矩形 41"/>
          <p:cNvSpPr/>
          <p:nvPr/>
        </p:nvSpPr>
        <p:spPr>
          <a:xfrm>
            <a:off x="4295775" y="4004945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55820" y="4220845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295775" y="3789045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295775" y="4220845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295775" y="4436745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55820" y="4436745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655820" y="3789045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655820" y="4004945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3791585" y="2853055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67530" y="4652645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535430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53543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444498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3581400"/>
            <a:ext cx="1340485" cy="134048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244029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79" y="444498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539" y="3541382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2440292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99" y="3535667"/>
            <a:ext cx="542421" cy="54257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359785" y="2176145"/>
            <a:ext cx="3118540" cy="3899664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</a:t>
            </a: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endParaRPr lang="zh-CN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据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355340" y="338899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355340" y="423608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3" idx="2"/>
            <a:endCxn id="3" idx="0"/>
          </p:cNvCxnSpPr>
          <p:nvPr/>
        </p:nvCxnSpPr>
        <p:spPr>
          <a:xfrm flipV="1">
            <a:off x="4919345" y="2176145"/>
            <a:ext cx="0" cy="389953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355340" y="5170805"/>
            <a:ext cx="311912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512800" y="3160395"/>
            <a:ext cx="49968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将数据分片，多台服务器各自负责一部分数据处理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然后将各自的结果，进行汇总处理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最终得到想要的计算结果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512800" y="4725035"/>
            <a:ext cx="4996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“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人口普查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”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就是典型的分散汇总的分布式统计模式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10565" y="1557020"/>
            <a:ext cx="1745615" cy="317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000"/>
              <a:t>中心调度</a:t>
            </a:r>
            <a:r>
              <a:rPr lang="en-US" altLang="zh-CN" sz="1000"/>
              <a:t>-&gt;</a:t>
            </a:r>
            <a:r>
              <a:rPr lang="zh-CN" altLang="en-US" sz="1000"/>
              <a:t>步骤执行模式</a:t>
            </a:r>
          </a:p>
        </p:txBody>
      </p:sp>
      <p:sp>
        <p:nvSpPr>
          <p:cNvPr id="42" name="矩形 41"/>
          <p:cNvSpPr/>
          <p:nvPr/>
        </p:nvSpPr>
        <p:spPr>
          <a:xfrm>
            <a:off x="2279650" y="4013200"/>
            <a:ext cx="215900" cy="1441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639695" y="4229100"/>
            <a:ext cx="215900" cy="144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279650" y="3797300"/>
            <a:ext cx="215900" cy="14414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279650" y="4229100"/>
            <a:ext cx="215900" cy="1441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279650" y="4445000"/>
            <a:ext cx="215900" cy="14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639695" y="4445000"/>
            <a:ext cx="215900" cy="1441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639695" y="3797300"/>
            <a:ext cx="215900" cy="1441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2639695" y="4013200"/>
            <a:ext cx="215900" cy="1441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1775460" y="2861310"/>
            <a:ext cx="1080135" cy="575945"/>
          </a:xfrm>
          <a:prstGeom prst="wedgeRoundRectCallout">
            <a:avLst>
              <a:gd name="adj1" fmla="val -42651"/>
              <a:gd name="adj2" fmla="val 76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最终阶段</a:t>
            </a:r>
          </a:p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51405" y="4660900"/>
            <a:ext cx="4419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结果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85610" y="3152775"/>
            <a:ext cx="4996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中心调度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-&gt;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步骤执行模式：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由一个节点作为中心调度管理者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将任务划分为几个具体步骤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管理者安排每个机器执行任务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4.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最终得到结果数据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85610" y="4717415"/>
            <a:ext cx="4996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生活中的各类项目的：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项目经理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项目成员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就是这种模式，一个管理分配任务，其余人员领取任务工作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分布式计算概述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r>
              <a:rPr lang="en-US" altLang="zh-CN" dirty="0"/>
              <a:t>YARN</a:t>
            </a:r>
            <a:r>
              <a:rPr lang="zh-CN" altLang="en-US" dirty="0"/>
              <a:t>概述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的部署</a:t>
            </a:r>
            <a:endParaRPr lang="en-US" altLang="zh-CN" dirty="0"/>
          </a:p>
          <a:p>
            <a:r>
              <a:rPr lang="en-US" altLang="zh-CN" dirty="0"/>
              <a:t>MapReduce &amp; YARN </a:t>
            </a:r>
            <a:r>
              <a:rPr lang="zh-CN" altLang="en-US" dirty="0"/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611" y="155730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什么是计算、分布式计算？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计算：对数据进行处理，使用统计分析等手段得到需要的结果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分布式计算：多台服务器协同工作，共同完成一个计算任务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分布式计算常见的</a:t>
            </a:r>
            <a:r>
              <a:rPr lang="en-US" altLang="zh-CN"/>
              <a:t>2</a:t>
            </a:r>
            <a:r>
              <a:rPr lang="zh-CN" altLang="en-US"/>
              <a:t>种工作模式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分散</a:t>
            </a:r>
            <a:r>
              <a:rPr lang="en-US" altLang="zh-CN" sz="1400"/>
              <a:t>-&gt;</a:t>
            </a:r>
            <a:r>
              <a:rPr lang="zh-CN" altLang="en-US" sz="1400"/>
              <a:t>汇总</a:t>
            </a:r>
            <a:r>
              <a:rPr lang="en-US" altLang="zh-CN" sz="1400"/>
              <a:t>  </a:t>
            </a:r>
            <a:r>
              <a:rPr lang="zh-CN" altLang="en-US" sz="1400"/>
              <a:t>（</a:t>
            </a:r>
            <a:r>
              <a:rPr lang="en-US" altLang="zh-CN" sz="1400"/>
              <a:t>MapReduce</a:t>
            </a:r>
            <a:r>
              <a:rPr lang="zh-CN" altLang="en-US" sz="1400"/>
              <a:t>就是这种模式）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中心调度</a:t>
            </a:r>
            <a:r>
              <a:rPr lang="en-US" altLang="zh-CN" sz="1400"/>
              <a:t>-&gt;</a:t>
            </a:r>
            <a:r>
              <a:rPr lang="zh-CN" altLang="en-US" sz="1400"/>
              <a:t>步骤执行</a:t>
            </a:r>
            <a:r>
              <a:rPr lang="en-US" altLang="zh-CN" sz="1400"/>
              <a:t> </a:t>
            </a:r>
            <a:r>
              <a:rPr lang="zh-CN" altLang="en-US" sz="1400"/>
              <a:t>（大数据体系的</a:t>
            </a:r>
            <a:r>
              <a:rPr lang="en-US" altLang="zh-CN" sz="1400"/>
              <a:t>Spark</a:t>
            </a:r>
            <a:r>
              <a:rPr lang="zh-CN" altLang="en-US" sz="1400"/>
              <a:t>、</a:t>
            </a:r>
            <a:r>
              <a:rPr lang="en-US" altLang="zh-CN" sz="1400"/>
              <a:t>Flink</a:t>
            </a:r>
            <a:r>
              <a:rPr lang="zh-CN" altLang="en-US" sz="1400"/>
              <a:t>等是这种模式）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11" y="213324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分布式计算框架</a:t>
            </a:r>
            <a:r>
              <a:rPr lang="en-US" altLang="zh-CN"/>
              <a:t> - MapReduce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16520" y="3284855"/>
            <a:ext cx="3693160" cy="1019810"/>
          </a:xfrm>
        </p:spPr>
        <p:txBody>
          <a:bodyPr/>
          <a:lstStyle/>
          <a:p>
            <a:r>
              <a:rPr lang="en-US" altLang="zh-CN"/>
              <a:t>MapReduce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内提供的进行分布式计算的组件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4" name="文本框 3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3503930" y="335661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分布式计算框架</a:t>
            </a:r>
            <a:r>
              <a:rPr lang="en-US" altLang="zh-CN">
                <a:sym typeface="+mn-ea"/>
              </a:rPr>
              <a:t> - MapReduce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rPr lang="zh-CN" altLang="en-US"/>
              <a:t>是</a:t>
            </a:r>
            <a:r>
              <a:rPr lang="en-US" altLang="zh-CN"/>
              <a:t>“</a:t>
            </a:r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</a:t>
            </a:r>
            <a:r>
              <a:rPr lang="en-US" altLang="zh-CN"/>
              <a:t>”</a:t>
            </a:r>
            <a:r>
              <a:rPr lang="zh-CN" altLang="en-US"/>
              <a:t>模式的分布式计算框架，可供开发人员开发相关程序进行分布式数据计算。</a:t>
            </a:r>
          </a:p>
          <a:p>
            <a:r>
              <a:rPr lang="en-US" altLang="zh-CN" sz="1200"/>
              <a:t>MapReduce</a:t>
            </a:r>
            <a:r>
              <a:rPr lang="zh-CN" altLang="en-US" sz="1200"/>
              <a:t>提供了</a:t>
            </a:r>
            <a:r>
              <a:rPr lang="en-US" altLang="zh-CN" sz="1200"/>
              <a:t>2</a:t>
            </a:r>
            <a:r>
              <a:rPr lang="zh-CN" altLang="en-US" sz="1200"/>
              <a:t>个编程接口：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Map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分散</a:t>
            </a:r>
            <a:r>
              <a:rPr lang="en-US" altLang="zh-CN" sz="1200"/>
              <a:t>”</a:t>
            </a:r>
            <a:r>
              <a:rPr lang="zh-CN" altLang="en-US" sz="1200"/>
              <a:t>的功能，</a:t>
            </a:r>
            <a:r>
              <a:rPr lang="en-US" altLang="zh-CN" sz="1200"/>
              <a:t> </a:t>
            </a:r>
            <a:r>
              <a:rPr lang="zh-CN" altLang="en-US" sz="1200"/>
              <a:t>由服务器分布式对数据进行处理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Reduce</a:t>
            </a:r>
            <a:r>
              <a:rPr lang="zh-CN" altLang="en-US" sz="1200"/>
              <a:t>功能接口提供了</a:t>
            </a:r>
            <a:r>
              <a:rPr lang="en-US" altLang="zh-CN" sz="1200"/>
              <a:t>“</a:t>
            </a:r>
            <a:r>
              <a:rPr lang="zh-CN" altLang="en-US" sz="1200"/>
              <a:t>汇总（聚合）</a:t>
            </a:r>
            <a:r>
              <a:rPr lang="en-US" altLang="zh-CN" sz="1200"/>
              <a:t>”</a:t>
            </a:r>
            <a:r>
              <a:rPr lang="zh-CN" altLang="en-US" sz="1200"/>
              <a:t>的功能，将分布式的处理结果汇总统计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用户如需使用</a:t>
            </a:r>
            <a:r>
              <a:rPr lang="en-US" altLang="zh-CN"/>
              <a:t>MapReduce</a:t>
            </a:r>
            <a:r>
              <a:rPr lang="zh-CN" altLang="en-US"/>
              <a:t>框架完成自定义需求的程序开发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只需要使用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等编程语言，实现</a:t>
            </a:r>
            <a:r>
              <a:rPr lang="en-US" altLang="zh-CN"/>
              <a:t>Map Reduce</a:t>
            </a:r>
            <a:r>
              <a:rPr lang="zh-CN" altLang="en-US"/>
              <a:t>功能接口即可。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</a:t>
            </a:r>
            <a:r>
              <a:rPr lang="en-US" altLang="zh-CN"/>
              <a:t> </a:t>
            </a:r>
            <a:r>
              <a:rPr lang="zh-CN" altLang="en-US"/>
              <a:t>我们借助一个案例，简单分析一下，</a:t>
            </a:r>
            <a:r>
              <a:rPr lang="en-US" altLang="zh-CN"/>
              <a:t>MapReduce</a:t>
            </a:r>
            <a:r>
              <a:rPr lang="zh-CN" altLang="en-US"/>
              <a:t>是如何完成分布式计算的。</a:t>
            </a:r>
          </a:p>
          <a:p>
            <a:r>
              <a:rPr lang="zh-CN" altLang="en-US"/>
              <a:t>假设有如下文件，内部记录了许多的单词。且已经开发好了一个</a:t>
            </a:r>
            <a:r>
              <a:rPr lang="en-US" altLang="zh-CN"/>
              <a:t>MapReduce</a:t>
            </a:r>
            <a:r>
              <a:rPr lang="zh-CN" altLang="en-US"/>
              <a:t>程序，功能是统计每个单词出现的次数。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51405" y="271589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47890" y="2722880"/>
            <a:ext cx="1943735" cy="3944620"/>
            <a:chOff x="1662" y="3812"/>
            <a:chExt cx="3061" cy="6212"/>
          </a:xfrm>
        </p:grpSpPr>
        <p:sp>
          <p:nvSpPr>
            <p:cNvPr id="8" name="矩形 7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6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5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3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</a:p>
          </p:txBody>
        </p:sp>
      </p:grpSp>
      <p:sp>
        <p:nvSpPr>
          <p:cNvPr id="10" name="右箭头 9"/>
          <p:cNvSpPr/>
          <p:nvPr/>
        </p:nvSpPr>
        <p:spPr>
          <a:xfrm>
            <a:off x="4943475" y="4076700"/>
            <a:ext cx="1944370" cy="575945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MapReduce</a:t>
            </a:r>
            <a:r>
              <a:rPr lang="zh-CN" altLang="en-US" sz="1200"/>
              <a:t>计算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执行原理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343660" y="2132965"/>
            <a:ext cx="1943735" cy="3944620"/>
            <a:chOff x="1662" y="3812"/>
            <a:chExt cx="3061" cy="6212"/>
          </a:xfrm>
        </p:grpSpPr>
        <p:sp>
          <p:nvSpPr>
            <p:cNvPr id="4" name="矩形 3"/>
            <p:cNvSpPr/>
            <p:nvPr/>
          </p:nvSpPr>
          <p:spPr>
            <a:xfrm>
              <a:off x="1662" y="3812"/>
              <a:ext cx="3061" cy="5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/>
                <a:t>itcast itheima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itcast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itheima python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hadoop bigdata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bigdata hadoop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/>
                <a:t>python bigdata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368" y="949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文件</a:t>
              </a:r>
            </a:p>
          </p:txBody>
        </p:sp>
      </p:grpSp>
      <p:pic>
        <p:nvPicPr>
          <p:cNvPr id="7" name="图片 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2277110"/>
            <a:ext cx="914400" cy="914400"/>
          </a:xfrm>
          <a:prstGeom prst="rect">
            <a:avLst/>
          </a:prstGeom>
        </p:spPr>
      </p:pic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3357245"/>
            <a:ext cx="914400" cy="914400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75" y="4589145"/>
            <a:ext cx="914400" cy="914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3660" y="1484630"/>
            <a:ext cx="5180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假定有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4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台服务器用以执行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可以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台服务器执行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15415" y="2204720"/>
            <a:ext cx="5483225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</a:t>
            </a: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</a:t>
            </a:r>
          </a:p>
        </p:txBody>
      </p:sp>
      <p:sp>
        <p:nvSpPr>
          <p:cNvPr id="12" name="矩形 11"/>
          <p:cNvSpPr/>
          <p:nvPr/>
        </p:nvSpPr>
        <p:spPr>
          <a:xfrm>
            <a:off x="1415415" y="3284855"/>
            <a:ext cx="5482590" cy="100838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</a:p>
        </p:txBody>
      </p:sp>
      <p:sp>
        <p:nvSpPr>
          <p:cNvPr id="13" name="矩形 12"/>
          <p:cNvSpPr/>
          <p:nvPr/>
        </p:nvSpPr>
        <p:spPr>
          <a:xfrm>
            <a:off x="1415415" y="4364990"/>
            <a:ext cx="5482590" cy="13627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map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task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3565" y="220472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63565" y="32886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itcast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1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63565" y="4507865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1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python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2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bigdata 3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399780" y="3117850"/>
            <a:ext cx="1943735" cy="2160270"/>
            <a:chOff x="1662" y="3812"/>
            <a:chExt cx="3061" cy="3402"/>
          </a:xfrm>
        </p:grpSpPr>
        <p:sp>
          <p:nvSpPr>
            <p:cNvPr id="18" name="矩形 17"/>
            <p:cNvSpPr/>
            <p:nvPr/>
          </p:nvSpPr>
          <p:spPr>
            <a:xfrm>
              <a:off x="1662" y="3812"/>
              <a:ext cx="3061" cy="2883"/>
            </a:xfrm>
            <a:prstGeom prst="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itcast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itheima 3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6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python 5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bigdata 3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29" y="6683"/>
              <a:ext cx="16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结果</a:t>
              </a:r>
            </a:p>
          </p:txBody>
        </p:sp>
      </p:grpSp>
      <p:sp>
        <p:nvSpPr>
          <p:cNvPr id="21" name="右箭头 20"/>
          <p:cNvSpPr/>
          <p:nvPr/>
        </p:nvSpPr>
        <p:spPr>
          <a:xfrm>
            <a:off x="7072630" y="3716655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460000">
            <a:off x="7072630" y="263652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9320000">
            <a:off x="7103745" y="4869180"/>
            <a:ext cx="1152525" cy="2165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7031990" y="2205355"/>
            <a:ext cx="3600450" cy="35280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Reduce task</a:t>
            </a:r>
          </a:p>
        </p:txBody>
      </p:sp>
      <p:pic>
        <p:nvPicPr>
          <p:cNvPr id="26" name="图片 2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05" y="3450590"/>
            <a:ext cx="91440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9105" y="5727065"/>
            <a:ext cx="65919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将任务分解为：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分散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1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个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Reduce(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汇总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)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 bldLvl="0" animBg="1"/>
      <p:bldP spid="13" grpId="1" animBg="1"/>
      <p:bldP spid="14" grpId="0"/>
      <p:bldP spid="14" grpId="1"/>
      <p:bldP spid="15" grpId="0"/>
      <p:bldP spid="15" grpId="1"/>
      <p:bldP spid="16" grpId="0"/>
      <p:bldP spid="16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MapReduce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中的分布式计算组件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可以以分散</a:t>
            </a:r>
            <a:r>
              <a:rPr lang="en-US" altLang="zh-CN" sz="1400"/>
              <a:t>-&gt;</a:t>
            </a:r>
            <a:r>
              <a:rPr lang="zh-CN" altLang="en-US" sz="1400"/>
              <a:t>汇总（聚合）模式执行分布式计算任务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en-US"/>
              <a:t>MapReduce</a:t>
            </a:r>
            <a:r>
              <a:rPr lang="zh-CN" altLang="en-US"/>
              <a:t>的主要编程接口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map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分散</a:t>
            </a:r>
            <a:r>
              <a:rPr lang="en-US" altLang="zh-CN" sz="1400"/>
              <a:t>”</a:t>
            </a:r>
            <a:r>
              <a:rPr lang="zh-CN" altLang="en-US" sz="1400"/>
              <a:t>功能，由服务器分布式处理数据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接口，主要提供</a:t>
            </a:r>
            <a:r>
              <a:rPr lang="en-US" altLang="zh-CN" sz="1400"/>
              <a:t>“</a:t>
            </a:r>
            <a:r>
              <a:rPr lang="zh-CN" altLang="en-US" sz="1400"/>
              <a:t>汇总</a:t>
            </a:r>
            <a:r>
              <a:rPr lang="en-US" altLang="zh-CN" sz="1400"/>
              <a:t>”</a:t>
            </a:r>
            <a:r>
              <a:rPr lang="zh-CN" altLang="en-US" sz="1400"/>
              <a:t>功能，进行数据汇总统计得到结果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MapReduce</a:t>
            </a:r>
            <a:r>
              <a:rPr lang="zh-CN" altLang="en-US" sz="1400"/>
              <a:t>可供</a:t>
            </a:r>
            <a:r>
              <a:rPr lang="en-US" altLang="zh-CN" sz="1400"/>
              <a:t>Java</a:t>
            </a:r>
            <a:r>
              <a:rPr lang="zh-CN" altLang="en-US" sz="1400"/>
              <a:t>、</a:t>
            </a:r>
            <a:r>
              <a:rPr lang="en-US" altLang="zh-CN" sz="1400"/>
              <a:t>Python</a:t>
            </a:r>
            <a:r>
              <a:rPr lang="zh-CN" altLang="en-US" sz="1400"/>
              <a:t>等语言开发计算程序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注：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尽管可以通过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Java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等语言进行程序开发，但当下年代基本没人会写它的代码了，因为太过时了。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 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尽管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很老了，但现在仍旧活跃在一线，主要是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Apache 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框架非常火，而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底层就是使用的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。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所以对于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的代码开发，课程会简单扩展一下，但不会深入讲解，对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的底层原理会放在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之后，基于</a:t>
            </a:r>
            <a:r>
              <a:rPr lang="en-US" altLang="zh-CN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10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做深入分析。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en-US"/>
              <a:t>MapReduce</a:t>
            </a:r>
            <a:r>
              <a:rPr lang="zh-CN" altLang="en-US"/>
              <a:t>的运行机制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将要执行的需求，分解为多个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Reduce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 Task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Reduce Task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分配到对应的服务器去执行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概述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架构</a:t>
            </a:r>
            <a:endParaRPr lang="zh-CN" altLang="en-US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86" y="270919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了解什么是计算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了解什么是分布式计算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的关系</a:t>
            </a:r>
            <a:endParaRPr lang="zh-CN" sz="1600" dirty="0">
              <a:solidFill>
                <a:srgbClr val="FF0000"/>
              </a:solidFill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了解为什么需要资源调度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 &amp; MapReduce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pPr algn="ctr"/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是基于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运行的，即没有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无法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运行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程序</a:t>
            </a:r>
          </a:p>
          <a:p>
            <a:pPr algn="ctr"/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MapReduce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和</a:t>
            </a:r>
            <a:r>
              <a:rPr lang="en-US" altLang="zh-CN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YARN</a:t>
            </a:r>
            <a:r>
              <a:rPr lang="zh-CN" altLang="en-US" sz="2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会在同一章节同时学习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分布式资源调度</a:t>
            </a:r>
            <a:r>
              <a:rPr lang="en-US" altLang="zh-CN"/>
              <a:t> - YARN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7752080" y="4309745"/>
            <a:ext cx="3693160" cy="8026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YARN </a:t>
            </a:r>
            <a:r>
              <a:rPr lang="zh-CN" altLang="en-US"/>
              <a:t>即</a:t>
            </a:r>
            <a:r>
              <a:rPr lang="en-US" altLang="zh-CN"/>
              <a:t>Hadoop</a:t>
            </a:r>
            <a:r>
              <a:rPr lang="zh-CN" altLang="en-US"/>
              <a:t>内提供的进行分布式资源调度的组件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925" y="4197985"/>
            <a:ext cx="2656840" cy="1121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56610"/>
            <a:ext cx="2438400" cy="83883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839470" y="2882265"/>
            <a:ext cx="2623820" cy="137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3575685" y="2348865"/>
            <a:ext cx="2152015" cy="10153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807710" y="2708910"/>
            <a:ext cx="1828800" cy="2169795"/>
            <a:chOff x="9146" y="4266"/>
            <a:chExt cx="2880" cy="3417"/>
          </a:xfrm>
        </p:grpSpPr>
        <p:sp>
          <p:nvSpPr>
            <p:cNvPr id="5" name="文本框 4"/>
            <p:cNvSpPr txBox="1"/>
            <p:nvPr/>
          </p:nvSpPr>
          <p:spPr>
            <a:xfrm>
              <a:off x="9146" y="426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分布式存储组件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146" y="5606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分布式计算组件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146" y="7153"/>
              <a:ext cx="28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分布式资源调度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3503930" y="4364990"/>
            <a:ext cx="7848600" cy="838835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资源调度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557020"/>
            <a:ext cx="10699115" cy="4318635"/>
          </a:xfrm>
        </p:spPr>
        <p:txBody>
          <a:bodyPr/>
          <a:lstStyle/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什么是资源调度？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我们为什么需要资源调度？</a:t>
            </a:r>
          </a:p>
        </p:txBody>
      </p:sp>
      <p:sp>
        <p:nvSpPr>
          <p:cNvPr id="6" name="五边形 5"/>
          <p:cNvSpPr/>
          <p:nvPr/>
        </p:nvSpPr>
        <p:spPr>
          <a:xfrm>
            <a:off x="767715" y="2204720"/>
            <a:ext cx="935990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</a:t>
            </a:r>
          </a:p>
        </p:txBody>
      </p:sp>
      <p:sp>
        <p:nvSpPr>
          <p:cNvPr id="7" name="燕尾形 6"/>
          <p:cNvSpPr/>
          <p:nvPr/>
        </p:nvSpPr>
        <p:spPr>
          <a:xfrm>
            <a:off x="1559560" y="2204720"/>
            <a:ext cx="449072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服务器硬件资源，如：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CPU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、内存、硬盘、网络等</a:t>
            </a:r>
          </a:p>
        </p:txBody>
      </p:sp>
      <p:sp>
        <p:nvSpPr>
          <p:cNvPr id="8" name="五边形 7"/>
          <p:cNvSpPr/>
          <p:nvPr/>
        </p:nvSpPr>
        <p:spPr>
          <a:xfrm>
            <a:off x="767715" y="2853055"/>
            <a:ext cx="123888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资源调度</a:t>
            </a:r>
          </a:p>
        </p:txBody>
      </p:sp>
      <p:sp>
        <p:nvSpPr>
          <p:cNvPr id="9" name="燕尾形 8"/>
          <p:cNvSpPr/>
          <p:nvPr/>
        </p:nvSpPr>
        <p:spPr>
          <a:xfrm>
            <a:off x="1847850" y="2853055"/>
            <a:ext cx="4586605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管控服务器硬件资源，提供更好的利用率</a:t>
            </a:r>
          </a:p>
        </p:txBody>
      </p:sp>
      <p:sp>
        <p:nvSpPr>
          <p:cNvPr id="10" name="五边形 9"/>
          <p:cNvSpPr/>
          <p:nvPr/>
        </p:nvSpPr>
        <p:spPr>
          <a:xfrm>
            <a:off x="767715" y="3500755"/>
            <a:ext cx="1776095" cy="2882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分布式资源调度</a:t>
            </a:r>
          </a:p>
        </p:txBody>
      </p:sp>
      <p:sp>
        <p:nvSpPr>
          <p:cNvPr id="11" name="燕尾形 10"/>
          <p:cNvSpPr/>
          <p:nvPr/>
        </p:nvSpPr>
        <p:spPr>
          <a:xfrm>
            <a:off x="2351405" y="3500755"/>
            <a:ext cx="5114290" cy="28829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管控整个分布式服务器集群的全部资源，整合进行统一调度</a:t>
            </a:r>
          </a:p>
        </p:txBody>
      </p:sp>
      <p:pic>
        <p:nvPicPr>
          <p:cNvPr id="59" name="图片 58" descr="templates\docerresourceshop\icons\\303b32313538313137313bd4cbb6afd4b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6600" y="4220845"/>
            <a:ext cx="530225" cy="530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807710" y="3601720"/>
            <a:ext cx="130048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</a:t>
            </a: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500" y="3114040"/>
            <a:ext cx="487680" cy="487680"/>
          </a:xfrm>
          <a:prstGeom prst="rect">
            <a:avLst/>
          </a:prstGeom>
        </p:spPr>
      </p:pic>
      <p:pic>
        <p:nvPicPr>
          <p:cNvPr id="6" name="图片 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500" y="3717290"/>
            <a:ext cx="487680" cy="487680"/>
          </a:xfrm>
          <a:prstGeom prst="rect">
            <a:avLst/>
          </a:prstGeom>
        </p:spPr>
      </p:pic>
      <p:pic>
        <p:nvPicPr>
          <p:cNvPr id="7" name="图片 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180" y="4077335"/>
            <a:ext cx="487680" cy="487680"/>
          </a:xfrm>
          <a:prstGeom prst="rect">
            <a:avLst/>
          </a:prstGeom>
        </p:spPr>
      </p:pic>
      <p:pic>
        <p:nvPicPr>
          <p:cNvPr id="8" name="图片 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5460" y="4580890"/>
            <a:ext cx="487680" cy="487680"/>
          </a:xfrm>
          <a:prstGeom prst="rect">
            <a:avLst/>
          </a:prstGeom>
        </p:spPr>
      </p:pic>
      <p:pic>
        <p:nvPicPr>
          <p:cNvPr id="9" name="图片 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5550" y="4725035"/>
            <a:ext cx="487680" cy="487680"/>
          </a:xfrm>
          <a:prstGeom prst="rect">
            <a:avLst/>
          </a:prstGeom>
        </p:spPr>
      </p:pic>
      <p:pic>
        <p:nvPicPr>
          <p:cNvPr id="10" name="图片 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695" y="3229610"/>
            <a:ext cx="487680" cy="487680"/>
          </a:xfrm>
          <a:prstGeom prst="rect">
            <a:avLst/>
          </a:prstGeom>
        </p:spPr>
      </p:pic>
      <p:pic>
        <p:nvPicPr>
          <p:cNvPr id="23" name="图片 2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240" y="3357245"/>
            <a:ext cx="487680" cy="487680"/>
          </a:xfrm>
          <a:prstGeom prst="rect">
            <a:avLst/>
          </a:prstGeom>
        </p:spPr>
      </p:pic>
      <p:pic>
        <p:nvPicPr>
          <p:cNvPr id="24" name="图片 2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4240" y="4093210"/>
            <a:ext cx="487680" cy="487680"/>
          </a:xfrm>
          <a:prstGeom prst="rect">
            <a:avLst/>
          </a:prstGeom>
        </p:spPr>
      </p:pic>
      <p:pic>
        <p:nvPicPr>
          <p:cNvPr id="25" name="图片 2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830" y="4797425"/>
            <a:ext cx="487680" cy="487680"/>
          </a:xfrm>
          <a:prstGeom prst="rect">
            <a:avLst/>
          </a:prstGeom>
        </p:spPr>
      </p:pic>
      <p:pic>
        <p:nvPicPr>
          <p:cNvPr id="26" name="图片 2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75" y="3429000"/>
            <a:ext cx="487680" cy="487680"/>
          </a:xfrm>
          <a:prstGeom prst="rect">
            <a:avLst/>
          </a:prstGeom>
        </p:spPr>
      </p:pic>
      <p:pic>
        <p:nvPicPr>
          <p:cNvPr id="27" name="图片 2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3385" y="4093210"/>
            <a:ext cx="487680" cy="487680"/>
          </a:xfrm>
          <a:prstGeom prst="rect">
            <a:avLst/>
          </a:prstGeom>
        </p:spPr>
      </p:pic>
      <p:pic>
        <p:nvPicPr>
          <p:cNvPr id="28" name="图片 2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7575" y="3357245"/>
            <a:ext cx="487680" cy="487680"/>
          </a:xfrm>
          <a:prstGeom prst="rect">
            <a:avLst/>
          </a:prstGeom>
        </p:spPr>
      </p:pic>
      <p:pic>
        <p:nvPicPr>
          <p:cNvPr id="29" name="图片 2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15" y="2132965"/>
            <a:ext cx="487680" cy="487680"/>
          </a:xfrm>
          <a:prstGeom prst="rect">
            <a:avLst/>
          </a:prstGeom>
        </p:spPr>
      </p:pic>
      <p:pic>
        <p:nvPicPr>
          <p:cNvPr id="30" name="图片 2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660" y="2132965"/>
            <a:ext cx="487680" cy="487680"/>
          </a:xfrm>
          <a:prstGeom prst="rect">
            <a:avLst/>
          </a:prstGeom>
        </p:spPr>
      </p:pic>
      <p:pic>
        <p:nvPicPr>
          <p:cNvPr id="31" name="图片 30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705" y="2120900"/>
            <a:ext cx="487680" cy="487680"/>
          </a:xfrm>
          <a:prstGeom prst="rect">
            <a:avLst/>
          </a:prstGeom>
        </p:spPr>
      </p:pic>
      <p:pic>
        <p:nvPicPr>
          <p:cNvPr id="32" name="图片 31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750" y="2122170"/>
            <a:ext cx="487680" cy="487680"/>
          </a:xfrm>
          <a:prstGeom prst="rect">
            <a:avLst/>
          </a:prstGeom>
        </p:spPr>
      </p:pic>
      <p:pic>
        <p:nvPicPr>
          <p:cNvPr id="33" name="图片 3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795" y="2132965"/>
            <a:ext cx="487680" cy="487680"/>
          </a:xfrm>
          <a:prstGeom prst="rect">
            <a:avLst/>
          </a:prstGeom>
        </p:spPr>
      </p:pic>
      <p:pic>
        <p:nvPicPr>
          <p:cNvPr id="34" name="图片 3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2132965"/>
            <a:ext cx="487680" cy="487680"/>
          </a:xfrm>
          <a:prstGeom prst="rect">
            <a:avLst/>
          </a:prstGeom>
        </p:spPr>
      </p:pic>
      <p:pic>
        <p:nvPicPr>
          <p:cNvPr id="45" name="图片 4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080" y="2150745"/>
            <a:ext cx="487680" cy="487680"/>
          </a:xfrm>
          <a:prstGeom prst="rect">
            <a:avLst/>
          </a:prstGeom>
        </p:spPr>
      </p:pic>
      <p:pic>
        <p:nvPicPr>
          <p:cNvPr id="68" name="图片 6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365" y="2199005"/>
            <a:ext cx="487680" cy="487680"/>
          </a:xfrm>
          <a:prstGeom prst="rect">
            <a:avLst/>
          </a:prstGeom>
        </p:spPr>
      </p:pic>
      <p:pic>
        <p:nvPicPr>
          <p:cNvPr id="46" name="图片 4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5050" y="2163445"/>
            <a:ext cx="487680" cy="487680"/>
          </a:xfrm>
          <a:prstGeom prst="rect">
            <a:avLst/>
          </a:prstGeom>
        </p:spPr>
      </p:pic>
      <p:pic>
        <p:nvPicPr>
          <p:cNvPr id="69" name="图片 6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530" y="2189480"/>
            <a:ext cx="487680" cy="487680"/>
          </a:xfrm>
          <a:prstGeom prst="rect">
            <a:avLst/>
          </a:prstGeom>
        </p:spPr>
      </p:pic>
      <p:pic>
        <p:nvPicPr>
          <p:cNvPr id="72" name="图片 71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15" y="6122670"/>
            <a:ext cx="487680" cy="487680"/>
          </a:xfrm>
          <a:prstGeom prst="rect">
            <a:avLst/>
          </a:prstGeom>
        </p:spPr>
      </p:pic>
      <p:pic>
        <p:nvPicPr>
          <p:cNvPr id="73" name="图片 7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3660" y="6122670"/>
            <a:ext cx="487680" cy="487680"/>
          </a:xfrm>
          <a:prstGeom prst="rect">
            <a:avLst/>
          </a:prstGeom>
        </p:spPr>
      </p:pic>
      <p:pic>
        <p:nvPicPr>
          <p:cNvPr id="74" name="图片 7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705" y="6110605"/>
            <a:ext cx="487680" cy="487680"/>
          </a:xfrm>
          <a:prstGeom prst="rect">
            <a:avLst/>
          </a:prstGeom>
        </p:spPr>
      </p:pic>
      <p:pic>
        <p:nvPicPr>
          <p:cNvPr id="75" name="图片 74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750" y="6111875"/>
            <a:ext cx="487680" cy="487680"/>
          </a:xfrm>
          <a:prstGeom prst="rect">
            <a:avLst/>
          </a:prstGeom>
        </p:spPr>
      </p:pic>
      <p:pic>
        <p:nvPicPr>
          <p:cNvPr id="76" name="图片 75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795" y="6122670"/>
            <a:ext cx="487680" cy="487680"/>
          </a:xfrm>
          <a:prstGeom prst="rect">
            <a:avLst/>
          </a:prstGeom>
        </p:spPr>
      </p:pic>
      <p:pic>
        <p:nvPicPr>
          <p:cNvPr id="77" name="图片 76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6122670"/>
            <a:ext cx="487680" cy="487680"/>
          </a:xfrm>
          <a:prstGeom prst="rect">
            <a:avLst/>
          </a:prstGeom>
        </p:spPr>
      </p:pic>
      <p:pic>
        <p:nvPicPr>
          <p:cNvPr id="78" name="图片 77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0080" y="6140450"/>
            <a:ext cx="487680" cy="487680"/>
          </a:xfrm>
          <a:prstGeom prst="rect">
            <a:avLst/>
          </a:prstGeom>
        </p:spPr>
      </p:pic>
      <p:pic>
        <p:nvPicPr>
          <p:cNvPr id="79" name="图片 78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6365" y="6188710"/>
            <a:ext cx="487680" cy="487680"/>
          </a:xfrm>
          <a:prstGeom prst="rect">
            <a:avLst/>
          </a:prstGeom>
        </p:spPr>
      </p:pic>
      <p:pic>
        <p:nvPicPr>
          <p:cNvPr id="80" name="图片 79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5050" y="6153150"/>
            <a:ext cx="487680" cy="487680"/>
          </a:xfrm>
          <a:prstGeom prst="rect">
            <a:avLst/>
          </a:prstGeom>
        </p:spPr>
      </p:pic>
      <p:pic>
        <p:nvPicPr>
          <p:cNvPr id="81" name="图片 80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7530" y="6179185"/>
            <a:ext cx="487680" cy="487680"/>
          </a:xfrm>
          <a:prstGeom prst="rect">
            <a:avLst/>
          </a:prstGeom>
        </p:spPr>
      </p:pic>
      <p:pic>
        <p:nvPicPr>
          <p:cNvPr id="93" name="图片 92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9965" y="6182360"/>
            <a:ext cx="487680" cy="487680"/>
          </a:xfrm>
          <a:prstGeom prst="rect">
            <a:avLst/>
          </a:prstGeom>
        </p:spPr>
      </p:pic>
      <p:pic>
        <p:nvPicPr>
          <p:cNvPr id="94" name="图片 93" descr="templates\docerresourceshop\icons\\303b32313536343532363bd7e3c7f2d4cbb6afd4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605" y="2204720"/>
            <a:ext cx="487680" cy="487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8122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216765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714500" y="3114040"/>
            <a:ext cx="3500755" cy="2171065"/>
            <a:chOff x="2700" y="4904"/>
            <a:chExt cx="5513" cy="3419"/>
          </a:xfrm>
        </p:grpSpPr>
        <p:pic>
          <p:nvPicPr>
            <p:cNvPr id="6" name="图片 5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14" name="图片 13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17" name="图片 16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19" name="图片 18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31" name="图片 30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32" name="图片 31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33" name="图片 32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34" name="图片 33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36" name="图片 35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37" name="图片 36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38" name="图片 37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39" name="图片 38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12515850" y="3041650"/>
            <a:ext cx="3500755" cy="2442210"/>
            <a:chOff x="19710" y="4790"/>
            <a:chExt cx="5513" cy="3846"/>
          </a:xfrm>
        </p:grpSpPr>
        <p:pic>
          <p:nvPicPr>
            <p:cNvPr id="41" name="图片 40" descr="templates\docerresourceshop\icons\\303b32313536343532363bd7e3c7f2d4cbb6afd4b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44" name="图片 43" descr="templates\docerresourceshop\icons\\303b32313536343532363bd7e3c7f2d4cbb6afd4b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45" name="图片 44" descr="templates\docerresourceshop\icons\\303b32313536343532363bd7e3c7f2d4cbb6afd4b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46" name="图片 45" descr="templates\docerresourceshop\icons\\303b32313536343532363bd7e3c7f2d4cbb6afd4b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47" name="图片 46" descr="templates\docerresourceshop\icons\\303b32313536343532363bd7e3c7f2d4cbb6afd4b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48" name="图片 47" descr="templates\docerresourceshop\icons\\303b32313536343532363bd7e3c7f2d4cbb6afd4b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49" name="图片 48" descr="templates\docerresourceshop\icons\\303b32313536343532363bd7e3c7f2d4cbb6afd4b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50" name="图片 49" descr="templates\docerresourceshop\icons\\303b32313536343532363bd7e3c7f2d4cbb6afd4b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51" name="图片 50" descr="templates\docerresourceshop\icons\\303b32313536343532363bd7e3c7f2d4cbb6afd4b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52" name="图片 51" descr="templates\docerresourceshop\icons\\303b32313536343532363bd7e3c7f2d4cbb6afd4b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53" name="图片 52" descr="templates\docerresourceshop\icons\\303b32313536343532363bd7e3c7f2d4cbb6afd4b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54" name="图片 53" descr="templates\docerresourceshop\icons\\303b32313536343532363bd7e3c7f2d4cbb6afd4b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2040890" y="227647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10:00 ~ 12:00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79650" y="233362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289155" y="242062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grpSp>
        <p:nvGrpSpPr>
          <p:cNvPr id="120" name="组合 119"/>
          <p:cNvGrpSpPr/>
          <p:nvPr/>
        </p:nvGrpSpPr>
        <p:grpSpPr>
          <a:xfrm>
            <a:off x="12244070" y="3257550"/>
            <a:ext cx="3140710" cy="2171065"/>
            <a:chOff x="19282" y="5130"/>
            <a:chExt cx="4946" cy="3419"/>
          </a:xfrm>
        </p:grpSpPr>
        <p:pic>
          <p:nvPicPr>
            <p:cNvPr id="69" name="图片 68" descr="templates\docerresourceshop\icons\\303b32313536343532363bd7e3c7f2d4cbb6afd4b1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282" y="5130"/>
              <a:ext cx="768" cy="768"/>
            </a:xfrm>
            <a:prstGeom prst="rect">
              <a:avLst/>
            </a:prstGeom>
          </p:spPr>
        </p:pic>
        <p:pic>
          <p:nvPicPr>
            <p:cNvPr id="70" name="图片 69" descr="templates\docerresourceshop\icons\\303b32313536343532363bd7e3c7f2d4cbb6afd4b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282" y="6080"/>
              <a:ext cx="768" cy="768"/>
            </a:xfrm>
            <a:prstGeom prst="rect">
              <a:avLst/>
            </a:prstGeom>
          </p:spPr>
        </p:pic>
        <p:pic>
          <p:nvPicPr>
            <p:cNvPr id="71" name="图片 70" descr="templates\docerresourceshop\icons\\303b32313536343532363bd7e3c7f2d4cbb6afd4b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398" y="6192"/>
              <a:ext cx="768" cy="768"/>
            </a:xfrm>
            <a:prstGeom prst="rect">
              <a:avLst/>
            </a:prstGeom>
          </p:spPr>
        </p:pic>
        <p:pic>
          <p:nvPicPr>
            <p:cNvPr id="72" name="图片 71" descr="templates\docerresourceshop\icons\\303b32313536343532363bd7e3c7f2d4cbb6afd4b1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9378" y="7440"/>
              <a:ext cx="768" cy="768"/>
            </a:xfrm>
            <a:prstGeom prst="rect">
              <a:avLst/>
            </a:prstGeom>
          </p:spPr>
        </p:pic>
        <p:pic>
          <p:nvPicPr>
            <p:cNvPr id="73" name="图片 72" descr="templates\docerresourceshop\icons\\303b32313536343532363bd7e3c7f2d4cbb6afd4b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398" y="7415"/>
              <a:ext cx="768" cy="768"/>
            </a:xfrm>
            <a:prstGeom prst="rect">
              <a:avLst/>
            </a:prstGeom>
          </p:spPr>
        </p:pic>
        <p:pic>
          <p:nvPicPr>
            <p:cNvPr id="74" name="图片 73" descr="templates\docerresourceshop\icons\\303b32313536343532363bd7e3c7f2d4cbb6afd4b1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739" y="5312"/>
              <a:ext cx="768" cy="768"/>
            </a:xfrm>
            <a:prstGeom prst="rect">
              <a:avLst/>
            </a:prstGeom>
          </p:spPr>
        </p:pic>
        <p:pic>
          <p:nvPicPr>
            <p:cNvPr id="75" name="图片 74" descr="templates\docerresourceshop\icons\\303b32313536343532363bd7e3c7f2d4cbb6afd4b1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006" y="5513"/>
              <a:ext cx="768" cy="768"/>
            </a:xfrm>
            <a:prstGeom prst="rect">
              <a:avLst/>
            </a:prstGeom>
          </p:spPr>
        </p:pic>
        <p:pic>
          <p:nvPicPr>
            <p:cNvPr id="76" name="图片 75" descr="templates\docerresourceshop\icons\\303b32313536343532363bd7e3c7f2d4cbb6afd4b1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846" y="7781"/>
              <a:ext cx="768" cy="768"/>
            </a:xfrm>
            <a:prstGeom prst="rect">
              <a:avLst/>
            </a:prstGeom>
          </p:spPr>
        </p:pic>
        <p:pic>
          <p:nvPicPr>
            <p:cNvPr id="77" name="图片 76" descr="templates\docerresourceshop\icons\\303b32313536343532363bd7e3c7f2d4cbb6afd4b1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774" y="7328"/>
              <a:ext cx="768" cy="768"/>
            </a:xfrm>
            <a:prstGeom prst="rect">
              <a:avLst/>
            </a:prstGeom>
          </p:spPr>
        </p:pic>
        <p:pic>
          <p:nvPicPr>
            <p:cNvPr id="78" name="图片 77" descr="templates\docerresourceshop\icons\\303b32313536343532363bd7e3c7f2d4cbb6afd4b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3460" y="6560"/>
              <a:ext cx="768" cy="768"/>
            </a:xfrm>
            <a:prstGeom prst="rect">
              <a:avLst/>
            </a:prstGeom>
          </p:spPr>
        </p:pic>
        <p:pic>
          <p:nvPicPr>
            <p:cNvPr id="79" name="图片 78" descr="templates\docerresourceshop\icons\\303b32313536343532363bd7e3c7f2d4cbb6afd4b1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2006" y="6647"/>
              <a:ext cx="768" cy="768"/>
            </a:xfrm>
            <a:prstGeom prst="rect">
              <a:avLst/>
            </a:prstGeom>
          </p:spPr>
        </p:pic>
        <p:pic>
          <p:nvPicPr>
            <p:cNvPr id="80" name="图片 79" descr="templates\docerresourceshop\icons\\303b32313536343532363bd7e3c7f2d4cbb6afd4b1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3259" y="5653"/>
              <a:ext cx="768" cy="768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-3613785" y="3114040"/>
            <a:ext cx="3500755" cy="2171065"/>
            <a:chOff x="2700" y="4904"/>
            <a:chExt cx="5513" cy="3419"/>
          </a:xfrm>
        </p:grpSpPr>
        <p:pic>
          <p:nvPicPr>
            <p:cNvPr id="82" name="图片 81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00" y="4904"/>
              <a:ext cx="768" cy="768"/>
            </a:xfrm>
            <a:prstGeom prst="rect">
              <a:avLst/>
            </a:prstGeom>
          </p:spPr>
        </p:pic>
        <p:pic>
          <p:nvPicPr>
            <p:cNvPr id="83" name="图片 82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00" y="5854"/>
              <a:ext cx="768" cy="768"/>
            </a:xfrm>
            <a:prstGeom prst="rect">
              <a:avLst/>
            </a:prstGeom>
          </p:spPr>
        </p:pic>
        <p:pic>
          <p:nvPicPr>
            <p:cNvPr id="84" name="图片 83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468" y="6421"/>
              <a:ext cx="768" cy="768"/>
            </a:xfrm>
            <a:prstGeom prst="rect">
              <a:avLst/>
            </a:prstGeom>
          </p:spPr>
        </p:pic>
        <p:pic>
          <p:nvPicPr>
            <p:cNvPr id="85" name="图片 84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796" y="7214"/>
              <a:ext cx="768" cy="768"/>
            </a:xfrm>
            <a:prstGeom prst="rect">
              <a:avLst/>
            </a:prstGeom>
          </p:spPr>
        </p:pic>
        <p:pic>
          <p:nvPicPr>
            <p:cNvPr id="86" name="图片 85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930" y="7441"/>
              <a:ext cx="768" cy="768"/>
            </a:xfrm>
            <a:prstGeom prst="rect">
              <a:avLst/>
            </a:prstGeom>
          </p:spPr>
        </p:pic>
        <p:pic>
          <p:nvPicPr>
            <p:cNvPr id="87" name="图片 86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4157" y="5086"/>
              <a:ext cx="768" cy="768"/>
            </a:xfrm>
            <a:prstGeom prst="rect">
              <a:avLst/>
            </a:prstGeom>
          </p:spPr>
        </p:pic>
        <p:pic>
          <p:nvPicPr>
            <p:cNvPr id="88" name="图片 87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24" y="5287"/>
              <a:ext cx="768" cy="768"/>
            </a:xfrm>
            <a:prstGeom prst="rect">
              <a:avLst/>
            </a:prstGeom>
          </p:spPr>
        </p:pic>
        <p:pic>
          <p:nvPicPr>
            <p:cNvPr id="89" name="图片 88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424" y="6446"/>
              <a:ext cx="768" cy="768"/>
            </a:xfrm>
            <a:prstGeom prst="rect">
              <a:avLst/>
            </a:prstGeom>
          </p:spPr>
        </p:pic>
        <p:pic>
          <p:nvPicPr>
            <p:cNvPr id="90" name="图片 89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5858" y="7555"/>
              <a:ext cx="768" cy="768"/>
            </a:xfrm>
            <a:prstGeom prst="rect">
              <a:avLst/>
            </a:prstGeom>
          </p:spPr>
        </p:pic>
        <p:pic>
          <p:nvPicPr>
            <p:cNvPr id="91" name="图片 90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425" y="5400"/>
              <a:ext cx="768" cy="768"/>
            </a:xfrm>
            <a:prstGeom prst="rect">
              <a:avLst/>
            </a:prstGeom>
          </p:spPr>
        </p:pic>
        <p:pic>
          <p:nvPicPr>
            <p:cNvPr id="92" name="图片 91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651" y="6446"/>
              <a:ext cx="768" cy="768"/>
            </a:xfrm>
            <a:prstGeom prst="rect">
              <a:avLst/>
            </a:prstGeom>
          </p:spPr>
        </p:pic>
        <p:pic>
          <p:nvPicPr>
            <p:cNvPr id="93" name="图片 92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45" y="5287"/>
              <a:ext cx="768" cy="768"/>
            </a:xfrm>
            <a:prstGeom prst="rect">
              <a:avLst/>
            </a:prstGeom>
          </p:spPr>
        </p:pic>
      </p:grpSp>
      <p:pic>
        <p:nvPicPr>
          <p:cNvPr id="108" name="图片 107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15415" y="3157220"/>
            <a:ext cx="487680" cy="487680"/>
          </a:xfrm>
          <a:prstGeom prst="rect">
            <a:avLst/>
          </a:prstGeom>
        </p:spPr>
      </p:pic>
      <p:pic>
        <p:nvPicPr>
          <p:cNvPr id="109" name="图片 108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15415" y="3760470"/>
            <a:ext cx="487680" cy="487680"/>
          </a:xfrm>
          <a:prstGeom prst="rect">
            <a:avLst/>
          </a:prstGeom>
        </p:spPr>
      </p:pic>
      <p:pic>
        <p:nvPicPr>
          <p:cNvPr id="110" name="图片 109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124075" y="3831590"/>
            <a:ext cx="487680" cy="487680"/>
          </a:xfrm>
          <a:prstGeom prst="rect">
            <a:avLst/>
          </a:prstGeom>
        </p:spPr>
      </p:pic>
      <p:pic>
        <p:nvPicPr>
          <p:cNvPr id="111" name="图片 110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76375" y="4624070"/>
            <a:ext cx="487680" cy="487680"/>
          </a:xfrm>
          <a:prstGeom prst="rect">
            <a:avLst/>
          </a:prstGeom>
        </p:spPr>
      </p:pic>
      <p:pic>
        <p:nvPicPr>
          <p:cNvPr id="112" name="图片 111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08175" y="5111750"/>
            <a:ext cx="487680" cy="487680"/>
          </a:xfrm>
          <a:prstGeom prst="rect">
            <a:avLst/>
          </a:prstGeom>
        </p:spPr>
      </p:pic>
      <p:pic>
        <p:nvPicPr>
          <p:cNvPr id="113" name="图片 112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340610" y="3272790"/>
            <a:ext cx="487680" cy="487680"/>
          </a:xfrm>
          <a:prstGeom prst="rect">
            <a:avLst/>
          </a:prstGeom>
        </p:spPr>
      </p:pic>
      <p:pic>
        <p:nvPicPr>
          <p:cNvPr id="114" name="图片 113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45155" y="3400425"/>
            <a:ext cx="487680" cy="487680"/>
          </a:xfrm>
          <a:prstGeom prst="rect">
            <a:avLst/>
          </a:prstGeom>
        </p:spPr>
      </p:pic>
      <p:pic>
        <p:nvPicPr>
          <p:cNvPr id="115" name="图片 114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88335" y="5056505"/>
            <a:ext cx="487680" cy="487680"/>
          </a:xfrm>
          <a:prstGeom prst="rect">
            <a:avLst/>
          </a:prstGeom>
        </p:spPr>
      </p:pic>
      <p:pic>
        <p:nvPicPr>
          <p:cNvPr id="116" name="图片 115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632835" y="4552950"/>
            <a:ext cx="487680" cy="487680"/>
          </a:xfrm>
          <a:prstGeom prst="rect">
            <a:avLst/>
          </a:prstGeom>
        </p:spPr>
      </p:pic>
      <p:pic>
        <p:nvPicPr>
          <p:cNvPr id="117" name="图片 116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068445" y="4065270"/>
            <a:ext cx="487680" cy="487680"/>
          </a:xfrm>
          <a:prstGeom prst="rect">
            <a:avLst/>
          </a:prstGeom>
        </p:spPr>
      </p:pic>
      <p:pic>
        <p:nvPicPr>
          <p:cNvPr id="118" name="图片 117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145155" y="4120515"/>
            <a:ext cx="487680" cy="487680"/>
          </a:xfrm>
          <a:prstGeom prst="rect">
            <a:avLst/>
          </a:prstGeom>
        </p:spPr>
      </p:pic>
      <p:pic>
        <p:nvPicPr>
          <p:cNvPr id="119" name="图片 118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428490" y="340042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7080" y="2663190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5807710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有人管理，预约制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2070735" y="227711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12:00 ~ 14:00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86635" y="234886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-3901440" y="3330575"/>
            <a:ext cx="3500755" cy="2442210"/>
            <a:chOff x="19710" y="4790"/>
            <a:chExt cx="5513" cy="3846"/>
          </a:xfrm>
        </p:grpSpPr>
        <p:pic>
          <p:nvPicPr>
            <p:cNvPr id="108" name="图片 107" descr="templates\docerresourceshop\icons\\303b32313536343532363bd7e3c7f2d4cbb6afd4b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4790"/>
              <a:ext cx="768" cy="768"/>
            </a:xfrm>
            <a:prstGeom prst="rect">
              <a:avLst/>
            </a:prstGeom>
          </p:spPr>
        </p:pic>
        <p:pic>
          <p:nvPicPr>
            <p:cNvPr id="109" name="图片 108" descr="templates\docerresourceshop\icons\\303b32313536343532363bd7e3c7f2d4cbb6afd4b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710" y="5740"/>
              <a:ext cx="768" cy="768"/>
            </a:xfrm>
            <a:prstGeom prst="rect">
              <a:avLst/>
            </a:prstGeom>
          </p:spPr>
        </p:pic>
        <p:pic>
          <p:nvPicPr>
            <p:cNvPr id="110" name="图片 109" descr="templates\docerresourceshop\icons\\303b32313536343532363bd7e3c7f2d4cbb6afd4b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826" y="5852"/>
              <a:ext cx="768" cy="768"/>
            </a:xfrm>
            <a:prstGeom prst="rect">
              <a:avLst/>
            </a:prstGeom>
          </p:spPr>
        </p:pic>
        <p:pic>
          <p:nvPicPr>
            <p:cNvPr id="111" name="图片 110" descr="templates\docerresourceshop\icons\\303b32313536343532363bd7e3c7f2d4cbb6afd4b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9806" y="7100"/>
              <a:ext cx="768" cy="768"/>
            </a:xfrm>
            <a:prstGeom prst="rect">
              <a:avLst/>
            </a:prstGeom>
          </p:spPr>
        </p:pic>
        <p:pic>
          <p:nvPicPr>
            <p:cNvPr id="112" name="图片 111" descr="templates\docerresourceshop\icons\\303b32313536343532363bd7e3c7f2d4cbb6afd4b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486" y="7868"/>
              <a:ext cx="768" cy="768"/>
            </a:xfrm>
            <a:prstGeom prst="rect">
              <a:avLst/>
            </a:prstGeom>
          </p:spPr>
        </p:pic>
        <p:pic>
          <p:nvPicPr>
            <p:cNvPr id="113" name="图片 112" descr="templates\docerresourceshop\icons\\303b32313536343532363bd7e3c7f2d4cbb6afd4b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167" y="4972"/>
              <a:ext cx="768" cy="768"/>
            </a:xfrm>
            <a:prstGeom prst="rect">
              <a:avLst/>
            </a:prstGeom>
          </p:spPr>
        </p:pic>
        <p:pic>
          <p:nvPicPr>
            <p:cNvPr id="114" name="图片 113" descr="templates\docerresourceshop\icons\\303b32313536343532363bd7e3c7f2d4cbb6afd4b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5173"/>
              <a:ext cx="768" cy="768"/>
            </a:xfrm>
            <a:prstGeom prst="rect">
              <a:avLst/>
            </a:prstGeom>
          </p:spPr>
        </p:pic>
        <p:pic>
          <p:nvPicPr>
            <p:cNvPr id="115" name="图片 114" descr="templates\docerresourceshop\icons\\303b32313536343532363bd7e3c7f2d4cbb6afd4b1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502" y="7781"/>
              <a:ext cx="768" cy="768"/>
            </a:xfrm>
            <a:prstGeom prst="rect">
              <a:avLst/>
            </a:prstGeom>
          </p:spPr>
        </p:pic>
        <p:pic>
          <p:nvPicPr>
            <p:cNvPr id="116" name="图片 115" descr="templates\docerresourceshop\icons\\303b32313536343532363bd7e3c7f2d4cbb6afd4b1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202" y="6988"/>
              <a:ext cx="768" cy="768"/>
            </a:xfrm>
            <a:prstGeom prst="rect">
              <a:avLst/>
            </a:prstGeom>
          </p:spPr>
        </p:pic>
        <p:pic>
          <p:nvPicPr>
            <p:cNvPr id="117" name="图片 116" descr="templates\docerresourceshop\icons\\303b32313536343532363bd7e3c7f2d4cbb6afd4b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3888" y="6220"/>
              <a:ext cx="768" cy="768"/>
            </a:xfrm>
            <a:prstGeom prst="rect">
              <a:avLst/>
            </a:prstGeom>
          </p:spPr>
        </p:pic>
        <p:pic>
          <p:nvPicPr>
            <p:cNvPr id="118" name="图片 117" descr="templates\docerresourceshop\icons\\303b32313536343532363bd7e3c7f2d4cbb6afd4b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34" y="6307"/>
              <a:ext cx="768" cy="768"/>
            </a:xfrm>
            <a:prstGeom prst="rect">
              <a:avLst/>
            </a:prstGeom>
          </p:spPr>
        </p:pic>
        <p:pic>
          <p:nvPicPr>
            <p:cNvPr id="119" name="图片 118" descr="templates\docerresourceshop\icons\\303b32313536343532363bd7e3c7f2d4cbb6afd4b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455" y="5173"/>
              <a:ext cx="768" cy="768"/>
            </a:xfrm>
            <a:prstGeom prst="rect">
              <a:avLst/>
            </a:prstGeom>
          </p:spPr>
        </p:pic>
      </p:grp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86890" y="3114040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86890" y="3717290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5550" y="3788410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47850" y="4580890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95550" y="4565015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12085" y="3229610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16630" y="3357245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15030" y="4797425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04310" y="4509770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39920" y="4022090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16630" y="4077335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12285" y="3446145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993005" y="2637155"/>
            <a:ext cx="4921250" cy="346583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271905" y="37172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3473450" y="232283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14:00 ~ 16:00</a:t>
            </a:r>
          </a:p>
        </p:txBody>
      </p:sp>
      <p:pic>
        <p:nvPicPr>
          <p:cNvPr id="4" name="图片 3" descr="templates\docerresourceshop\icons\\303b32313536343532363bd7e3c7f2d4cbb6afd4b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73195" y="3088005"/>
            <a:ext cx="487680" cy="487680"/>
          </a:xfrm>
          <a:prstGeom prst="rect">
            <a:avLst/>
          </a:prstGeom>
        </p:spPr>
      </p:pic>
      <p:pic>
        <p:nvPicPr>
          <p:cNvPr id="11" name="图片 10" descr="templates\docerresourceshop\icons\\303b32313536343532363bd7e3c7f2d4cbb6afd4b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73195" y="3691255"/>
            <a:ext cx="487680" cy="487680"/>
          </a:xfrm>
          <a:prstGeom prst="rect">
            <a:avLst/>
          </a:prstGeom>
        </p:spPr>
      </p:pic>
      <p:pic>
        <p:nvPicPr>
          <p:cNvPr id="13" name="图片 12" descr="templates\docerresourceshop\icons\\303b32313536343532363bd7e3c7f2d4cbb6afd4b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264535" y="3762375"/>
            <a:ext cx="487680" cy="487680"/>
          </a:xfrm>
          <a:prstGeom prst="rect">
            <a:avLst/>
          </a:prstGeom>
        </p:spPr>
      </p:pic>
      <p:pic>
        <p:nvPicPr>
          <p:cNvPr id="15" name="图片 14" descr="templates\docerresourceshop\icons\\303b32313536343532363bd7e3c7f2d4cbb6afd4b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912235" y="4554855"/>
            <a:ext cx="487680" cy="487680"/>
          </a:xfrm>
          <a:prstGeom prst="rect">
            <a:avLst/>
          </a:prstGeom>
        </p:spPr>
      </p:pic>
      <p:pic>
        <p:nvPicPr>
          <p:cNvPr id="16" name="图片 15" descr="templates\docerresourceshop\icons\\303b32313536343532363bd7e3c7f2d4cbb6afd4b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264535" y="4538980"/>
            <a:ext cx="487680" cy="487680"/>
          </a:xfrm>
          <a:prstGeom prst="rect">
            <a:avLst/>
          </a:prstGeom>
        </p:spPr>
      </p:pic>
      <p:pic>
        <p:nvPicPr>
          <p:cNvPr id="18" name="图片 17" descr="templates\docerresourceshop\icons\\303b32313536343532363bd7e3c7f2d4cbb6afd4b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048000" y="3203575"/>
            <a:ext cx="487680" cy="487680"/>
          </a:xfrm>
          <a:prstGeom prst="rect">
            <a:avLst/>
          </a:prstGeom>
        </p:spPr>
      </p:pic>
      <p:pic>
        <p:nvPicPr>
          <p:cNvPr id="20" name="图片 19" descr="templates\docerresourceshop\icons\\303b32313536343532363bd7e3c7f2d4cbb6afd4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243455" y="3331210"/>
            <a:ext cx="487680" cy="487680"/>
          </a:xfrm>
          <a:prstGeom prst="rect">
            <a:avLst/>
          </a:prstGeom>
        </p:spPr>
      </p:pic>
      <p:pic>
        <p:nvPicPr>
          <p:cNvPr id="21" name="图片 20" descr="templates\docerresourceshop\icons\\303b32313536343532363bd7e3c7f2d4cbb6afd4b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45055" y="4771390"/>
            <a:ext cx="487680" cy="487680"/>
          </a:xfrm>
          <a:prstGeom prst="rect">
            <a:avLst/>
          </a:prstGeom>
        </p:spPr>
      </p:pic>
      <p:pic>
        <p:nvPicPr>
          <p:cNvPr id="22" name="图片 21" descr="templates\docerresourceshop\icons\\303b32313536343532363bd7e3c7f2d4cbb6afd4b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755775" y="4483735"/>
            <a:ext cx="487680" cy="487680"/>
          </a:xfrm>
          <a:prstGeom prst="rect">
            <a:avLst/>
          </a:prstGeom>
        </p:spPr>
      </p:pic>
      <p:pic>
        <p:nvPicPr>
          <p:cNvPr id="35" name="图片 34" descr="templates\docerresourceshop\icons\\303b32313536343532363bd7e3c7f2d4cbb6afd4b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20165" y="3996055"/>
            <a:ext cx="487680" cy="487680"/>
          </a:xfrm>
          <a:prstGeom prst="rect">
            <a:avLst/>
          </a:prstGeom>
        </p:spPr>
      </p:pic>
      <p:pic>
        <p:nvPicPr>
          <p:cNvPr id="40" name="图片 39" descr="templates\docerresourceshop\icons\\303b32313536343532363bd7e3c7f2d4cbb6afd4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243455" y="4051300"/>
            <a:ext cx="487680" cy="487680"/>
          </a:xfrm>
          <a:prstGeom prst="rect">
            <a:avLst/>
          </a:prstGeom>
        </p:spPr>
      </p:pic>
      <p:pic>
        <p:nvPicPr>
          <p:cNvPr id="42" name="图片 41" descr="templates\docerresourceshop\icons\\303b32313536343532363bd7e3c7f2d4cbb6afd4b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447800" y="3420110"/>
            <a:ext cx="487680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-9672955" y="3933190"/>
            <a:ext cx="9236075" cy="947420"/>
          </a:xfrm>
          <a:prstGeom prst="rect">
            <a:avLst/>
          </a:prstGeom>
          <a:noFill/>
        </p:spPr>
        <p:txBody>
          <a:bodyPr wrap="square" rtlCol="0" anchor="ctr" anchorCtr="0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有人管理进行球场调度，球场的利用率得到了极大的提升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96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780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66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5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573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744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264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11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76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586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6167755" y="4203700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167755" y="465328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我们一直在提及：分布式计算，</a:t>
            </a:r>
            <a:r>
              <a:rPr lang="en-US" altLang="zh-CN"/>
              <a:t> </a:t>
            </a:r>
            <a:r>
              <a:rPr lang="zh-CN" altLang="en-US"/>
              <a:t>分布式暂且不论，</a:t>
            </a:r>
            <a:r>
              <a:rPr lang="en-US" altLang="zh-CN"/>
              <a:t> “</a:t>
            </a:r>
            <a:r>
              <a:rPr lang="zh-CN" altLang="en-US"/>
              <a:t>计算</a:t>
            </a:r>
            <a:r>
              <a:rPr lang="en-US" altLang="zh-CN"/>
              <a:t>”</a:t>
            </a:r>
            <a:r>
              <a:rPr lang="zh-CN" altLang="en-US"/>
              <a:t>到底是指什么呢？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大数据体系内的计算，</a:t>
            </a:r>
            <a:r>
              <a:rPr lang="en-US" altLang="zh-CN"/>
              <a:t> </a:t>
            </a:r>
            <a:r>
              <a:rPr lang="zh-CN" altLang="en-US"/>
              <a:t>举例：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销售额统计、区域销售占比、季度销售占比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利润率走势、客单价走势、成本走势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品类分析、消费者分析、店铺分析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等等一系列，基于数据得出的结论。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这些就是我们所说的计算。</a:t>
            </a:r>
          </a:p>
        </p:txBody>
      </p:sp>
      <p:sp>
        <p:nvSpPr>
          <p:cNvPr id="8" name="矩形 7"/>
          <p:cNvSpPr/>
          <p:nvPr/>
        </p:nvSpPr>
        <p:spPr>
          <a:xfrm>
            <a:off x="2495550" y="220472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数学计算：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 + 1 = 2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 * 3 = 9</a:t>
            </a:r>
          </a:p>
        </p:txBody>
      </p:sp>
      <p:sp>
        <p:nvSpPr>
          <p:cNvPr id="13" name="矩形 12"/>
          <p:cNvSpPr/>
          <p:nvPr/>
        </p:nvSpPr>
        <p:spPr>
          <a:xfrm>
            <a:off x="2495550" y="2708910"/>
            <a:ext cx="302069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内容分析，得到需要的结果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39470" y="268986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广义上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39470" y="2204720"/>
            <a:ext cx="935990" cy="4324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狭义上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什么是（数据）计算</a:t>
            </a:r>
          </a:p>
        </p:txBody>
      </p:sp>
      <p:sp>
        <p:nvSpPr>
          <p:cNvPr id="17" name="矩形 16"/>
          <p:cNvSpPr/>
          <p:nvPr/>
        </p:nvSpPr>
        <p:spPr>
          <a:xfrm>
            <a:off x="695325" y="2645410"/>
            <a:ext cx="5121910" cy="56261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18" name="图片 17" descr="01 (9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610" y="5038725"/>
            <a:ext cx="1838325" cy="1838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641340" y="3018790"/>
            <a:ext cx="914400" cy="91440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489450" y="3284855"/>
            <a:ext cx="1983105" cy="198310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281295" y="4220845"/>
            <a:ext cx="681355" cy="681355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5425440" y="5157470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273550" y="52679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833370" y="292481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121660" y="5267960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116455" y="4476115"/>
            <a:ext cx="1044575" cy="1044575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824990" y="5445125"/>
            <a:ext cx="681355" cy="681355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537335" y="36449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753235" y="2853055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576810" y="456501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自行抢夺空间，利用率低下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7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8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096000" y="6885305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现在，让我们找一个生活中的例子，来去理解资源调度、分布式资源调度的概念。</a:t>
            </a:r>
          </a:p>
        </p:txBody>
      </p:sp>
      <p:pic>
        <p:nvPicPr>
          <p:cNvPr id="4" name="图片 3" descr="lawn-2203494_19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470" y="2708910"/>
            <a:ext cx="5142865" cy="3429000"/>
          </a:xfrm>
          <a:prstGeom prst="rect">
            <a:avLst/>
          </a:prstGeom>
        </p:spPr>
      </p:pic>
      <p:pic>
        <p:nvPicPr>
          <p:cNvPr id="5" name="图片 4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67915" y="2670175"/>
            <a:ext cx="615950" cy="615950"/>
          </a:xfrm>
          <a:prstGeom prst="rect">
            <a:avLst/>
          </a:prstGeom>
        </p:spPr>
      </p:pic>
      <p:pic>
        <p:nvPicPr>
          <p:cNvPr id="6" name="图片 5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1725" y="3705860"/>
            <a:ext cx="1345565" cy="1345565"/>
          </a:xfrm>
          <a:prstGeom prst="rect">
            <a:avLst/>
          </a:prstGeom>
        </p:spPr>
      </p:pic>
      <p:pic>
        <p:nvPicPr>
          <p:cNvPr id="7" name="图片 6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57700" y="2637155"/>
            <a:ext cx="637540" cy="637540"/>
          </a:xfrm>
          <a:prstGeom prst="rect">
            <a:avLst/>
          </a:prstGeom>
        </p:spPr>
      </p:pic>
      <p:pic>
        <p:nvPicPr>
          <p:cNvPr id="8" name="图片 7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2165" y="3160395"/>
            <a:ext cx="681355" cy="681355"/>
          </a:xfrm>
          <a:prstGeom prst="rect">
            <a:avLst/>
          </a:prstGeom>
        </p:spPr>
      </p:pic>
      <p:pic>
        <p:nvPicPr>
          <p:cNvPr id="9" name="图片 8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7805" y="5572760"/>
            <a:ext cx="681355" cy="681355"/>
          </a:xfrm>
          <a:prstGeom prst="rect">
            <a:avLst/>
          </a:prstGeom>
        </p:spPr>
      </p:pic>
      <p:pic>
        <p:nvPicPr>
          <p:cNvPr id="10" name="图片 9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96390" y="3717290"/>
            <a:ext cx="1331595" cy="1331595"/>
          </a:xfrm>
          <a:prstGeom prst="rect">
            <a:avLst/>
          </a:prstGeom>
        </p:spPr>
      </p:pic>
      <p:pic>
        <p:nvPicPr>
          <p:cNvPr id="11" name="图片 10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9785" y="5544185"/>
            <a:ext cx="681355" cy="681355"/>
          </a:xfrm>
          <a:prstGeom prst="rect">
            <a:avLst/>
          </a:prstGeom>
        </p:spPr>
      </p:pic>
      <p:pic>
        <p:nvPicPr>
          <p:cNvPr id="12" name="图片 11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0250" y="5575300"/>
            <a:ext cx="551180" cy="551180"/>
          </a:xfrm>
          <a:prstGeom prst="rect">
            <a:avLst/>
          </a:prstGeom>
        </p:spPr>
      </p:pic>
      <p:pic>
        <p:nvPicPr>
          <p:cNvPr id="13" name="图片 12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7175" y="5014595"/>
            <a:ext cx="529590" cy="529590"/>
          </a:xfrm>
          <a:prstGeom prst="rect">
            <a:avLst/>
          </a:prstGeom>
        </p:spPr>
      </p:pic>
      <p:pic>
        <p:nvPicPr>
          <p:cNvPr id="15" name="图片 14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7895" y="4940300"/>
            <a:ext cx="681355" cy="681355"/>
          </a:xfrm>
          <a:prstGeom prst="rect">
            <a:avLst/>
          </a:prstGeom>
        </p:spPr>
      </p:pic>
      <p:pic>
        <p:nvPicPr>
          <p:cNvPr id="17" name="图片 16" descr="templates\docerresourceshop\icons\\32313534373734373b32313534373733343bd5cac5f1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34465" y="3107690"/>
            <a:ext cx="681355" cy="681355"/>
          </a:xfrm>
          <a:prstGeom prst="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2576810" y="4115435"/>
            <a:ext cx="207073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无人管理的露营草地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96000" y="4580890"/>
            <a:ext cx="371284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rgbClr val="FF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效率极大提升</a:t>
            </a:r>
            <a:endParaRPr lang="zh-CN" altLang="en-US" sz="1600">
              <a:solidFill>
                <a:srgbClr val="FF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096000" y="4138930"/>
            <a:ext cx="338455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有人管理，划分区块，预约使用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39470" y="378904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 flipV="1">
            <a:off x="839470" y="494093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 flipV="1">
            <a:off x="844550" y="5589270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839470" y="3184525"/>
            <a:ext cx="5137785" cy="2857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5"/>
            </p:custDataLst>
          </p:nvPr>
        </p:nvCxnSpPr>
        <p:spPr>
          <a:xfrm>
            <a:off x="1415415" y="2708910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6"/>
            </p:custDataLst>
          </p:nvPr>
        </p:nvCxnSpPr>
        <p:spPr>
          <a:xfrm>
            <a:off x="2206625" y="263715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7"/>
            </p:custDataLst>
          </p:nvPr>
        </p:nvCxnSpPr>
        <p:spPr>
          <a:xfrm>
            <a:off x="2205355" y="498157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8"/>
            </p:custDataLst>
          </p:nvPr>
        </p:nvCxnSpPr>
        <p:spPr>
          <a:xfrm>
            <a:off x="3143885" y="268160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>
            <a:off x="5270500" y="2670175"/>
            <a:ext cx="0" cy="34563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10"/>
            </p:custDataLst>
          </p:nvPr>
        </p:nvCxnSpPr>
        <p:spPr>
          <a:xfrm>
            <a:off x="4295775" y="2665730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11"/>
            </p:custDataLst>
          </p:nvPr>
        </p:nvCxnSpPr>
        <p:spPr>
          <a:xfrm>
            <a:off x="4294505" y="4940935"/>
            <a:ext cx="1270" cy="1151890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资源调度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127760" y="319913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对于资源的利用，有规划、有管理的调度资源使用，是效率最高的方式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7760" y="3933190"/>
            <a:ext cx="9737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在程序中亦是如此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62505" y="256476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412365" y="3284855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640965" y="393319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207260" y="443674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服务器会运行多个程序，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每个程序对资源（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CPU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内存等）的使用都不同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程序没有节省的概念，有多少就会用多少。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所以，为了提高资源利用率，进行调度就非常有必要了。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-3121025" y="26670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-2971165" y="3387090"/>
            <a:ext cx="1245235" cy="4978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-2742565" y="403542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-3176270" y="453898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3115" y="227647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79650" y="231140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1335" y="314071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6140" y="395541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735" y="472503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5775" y="3182620"/>
            <a:ext cx="66306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将服务器上的资源进行划分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对程序实行申请制度，需要多少申请多少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提高资源使用率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072005" y="29952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3115" y="36449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2005" y="443738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3115" y="522986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5300" y="227647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程序的资源调度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62480" y="19138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2279015" y="19488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060700" y="27781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135505" y="35928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2197100" y="43624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2071370" y="26327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62480" y="32823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071370" y="40747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62480" y="48672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3034665" y="19138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79933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5015865" y="1983740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5797550" y="356425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872355" y="362775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493395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480822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479933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480822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479933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577151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7545070" y="1948815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8543925" y="2148205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543290" y="281305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7681595" y="280162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7679690" y="4397375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7553960" y="266763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7545070" y="331724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7553960" y="410972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7545070" y="490220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1126299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8517255" y="1948815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19830" y="5795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12216765" y="328485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6644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98298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76466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947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90106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77533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6644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7533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6644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0"/>
            <a:endCxn id="4" idx="2"/>
          </p:cNvCxnSpPr>
          <p:nvPr>
            <p:custDataLst>
              <p:tags r:id="rId1"/>
            </p:custDataLst>
          </p:nvPr>
        </p:nvCxnSpPr>
        <p:spPr>
          <a:xfrm>
            <a:off x="173863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78320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999740" y="1910715"/>
            <a:ext cx="1544955" cy="61785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3781425" y="3491230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2856230" y="3554730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291782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19" name="直接连接符 18"/>
          <p:cNvCxnSpPr/>
          <p:nvPr>
            <p:custDataLst>
              <p:tags r:id="rId7"/>
            </p:custDataLst>
          </p:nvPr>
        </p:nvCxnSpPr>
        <p:spPr>
          <a:xfrm>
            <a:off x="279209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8"/>
            </p:custDataLst>
          </p:nvPr>
        </p:nvCxnSpPr>
        <p:spPr>
          <a:xfrm>
            <a:off x="278320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9"/>
            </p:custDataLst>
          </p:nvPr>
        </p:nvCxnSpPr>
        <p:spPr>
          <a:xfrm>
            <a:off x="279209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0"/>
            </p:custDataLst>
          </p:nvPr>
        </p:nvCxnSpPr>
        <p:spPr>
          <a:xfrm>
            <a:off x="278320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11" idx="2"/>
          </p:cNvCxnSpPr>
          <p:nvPr>
            <p:custDataLst>
              <p:tags r:id="rId11"/>
            </p:custDataLst>
          </p:nvPr>
        </p:nvCxnSpPr>
        <p:spPr>
          <a:xfrm>
            <a:off x="375539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4834255" y="1875790"/>
            <a:ext cx="1943735" cy="3744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5833110" y="2075180"/>
            <a:ext cx="847725" cy="3390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5832475" y="2740025"/>
            <a:ext cx="937260" cy="3746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4970780" y="2728595"/>
            <a:ext cx="789305" cy="3155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4968875" y="4324350"/>
            <a:ext cx="1684020" cy="9232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</a:t>
            </a:r>
            <a:endParaRPr lang="en-US" altLang="zh-CN"/>
          </a:p>
        </p:txBody>
      </p:sp>
      <p:cxnSp>
        <p:nvCxnSpPr>
          <p:cNvPr id="29" name="直接连接符 28"/>
          <p:cNvCxnSpPr/>
          <p:nvPr>
            <p:custDataLst>
              <p:tags r:id="rId17"/>
            </p:custDataLst>
          </p:nvPr>
        </p:nvCxnSpPr>
        <p:spPr>
          <a:xfrm>
            <a:off x="4843145" y="2594610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8"/>
            </p:custDataLst>
          </p:nvPr>
        </p:nvCxnSpPr>
        <p:spPr>
          <a:xfrm>
            <a:off x="4834255" y="324421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9"/>
            </p:custDataLst>
          </p:nvPr>
        </p:nvCxnSpPr>
        <p:spPr>
          <a:xfrm>
            <a:off x="4843145" y="403669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20"/>
            </p:custDataLst>
          </p:nvPr>
        </p:nvCxnSpPr>
        <p:spPr>
          <a:xfrm>
            <a:off x="4834255" y="4829175"/>
            <a:ext cx="1935480" cy="190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4" idx="0"/>
            <a:endCxn id="24" idx="2"/>
          </p:cNvCxnSpPr>
          <p:nvPr>
            <p:custDataLst>
              <p:tags r:id="rId21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22"/>
            </p:custDataLst>
          </p:nvPr>
        </p:nvCxnSpPr>
        <p:spPr>
          <a:xfrm>
            <a:off x="5806440" y="1875790"/>
            <a:ext cx="0" cy="374459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271270" y="57238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对于服务器集群亦可使用这种思路</a:t>
            </a:r>
          </a:p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调度整个集群的资源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60235" y="335724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这就是</a:t>
            </a:r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Hadoop YARN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框架的作用</a:t>
            </a:r>
          </a:p>
          <a:p>
            <a:endParaRPr lang="zh-CN" altLang="en-US" sz="160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调度整个服务器集群的资源统一管理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 </a:t>
            </a:r>
            <a:r>
              <a:rPr lang="zh-CN" altLang="en-US"/>
              <a:t>管控整个集群的资源进行调度，</a:t>
            </a:r>
            <a:r>
              <a:rPr lang="en-US" altLang="zh-CN"/>
              <a:t> </a:t>
            </a:r>
            <a:r>
              <a:rPr lang="zh-CN"/>
              <a:t>那么应用程序在运行时，就是在</a:t>
            </a:r>
            <a:r>
              <a:rPr lang="en-US" altLang="zh-CN"/>
              <a:t>YARN</a:t>
            </a:r>
            <a:r>
              <a:rPr lang="zh-CN" altLang="en-US"/>
              <a:t>的监管（管理）下去运行的。</a:t>
            </a:r>
          </a:p>
          <a:p>
            <a:r>
              <a:rPr lang="zh-CN" altLang="en-US"/>
              <a:t>这就像：全部资源都是公司（</a:t>
            </a:r>
            <a:r>
              <a:rPr lang="en-US" altLang="zh-CN"/>
              <a:t>YARN</a:t>
            </a:r>
            <a:r>
              <a:rPr lang="zh-CN" altLang="en-US"/>
              <a:t>）的，由公司分配给个人（具体的程序）去使用。</a:t>
            </a:r>
          </a:p>
          <a:p>
            <a:endParaRPr lang="en-US" altLang="zh-CN"/>
          </a:p>
          <a:p>
            <a:r>
              <a:rPr lang="zh-CN" altLang="en-US"/>
              <a:t>比如，一个具体的</a:t>
            </a:r>
            <a:r>
              <a:rPr lang="en-US" altLang="zh-CN"/>
              <a:t>MapReduce</a:t>
            </a:r>
            <a:r>
              <a:rPr lang="zh-CN" altLang="en-US"/>
              <a:t>程序。</a:t>
            </a:r>
            <a:r>
              <a:rPr lang="en-US" altLang="zh-CN"/>
              <a:t> </a:t>
            </a:r>
          </a:p>
          <a:p>
            <a:r>
              <a:rPr lang="zh-CN" altLang="en-US"/>
              <a:t>我们知道，</a:t>
            </a:r>
            <a:r>
              <a:rPr lang="en-US" altLang="zh-CN"/>
              <a:t> MapReduce</a:t>
            </a:r>
            <a:r>
              <a:rPr lang="zh-CN" altLang="en-US"/>
              <a:t>程序会将任务分解为若干个</a:t>
            </a:r>
            <a:r>
              <a:rPr lang="en-US" altLang="zh-CN"/>
              <a:t>Map</a:t>
            </a:r>
            <a:r>
              <a:rPr lang="zh-CN" altLang="en-US"/>
              <a:t>任务和</a:t>
            </a:r>
            <a:r>
              <a:rPr lang="en-US" altLang="zh-CN"/>
              <a:t>Reduce</a:t>
            </a:r>
            <a:r>
              <a:rPr lang="zh-CN" altLang="en-US"/>
              <a:t>任务。</a:t>
            </a:r>
          </a:p>
          <a:p>
            <a:endParaRPr lang="zh-CN" altLang="en-US"/>
          </a:p>
          <a:p>
            <a:r>
              <a:rPr lang="zh-CN" altLang="en-US"/>
              <a:t>假设，有一个</a:t>
            </a:r>
            <a:r>
              <a:rPr lang="en-US" altLang="zh-CN"/>
              <a:t>MapReduce</a:t>
            </a:r>
            <a:r>
              <a:rPr lang="zh-CN" altLang="en-US"/>
              <a:t>程序，</a:t>
            </a:r>
            <a:r>
              <a:rPr lang="en-US" altLang="zh-CN"/>
              <a:t> </a:t>
            </a:r>
            <a:r>
              <a:rPr lang="zh-CN" altLang="en-US"/>
              <a:t>分解了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Map</a:t>
            </a:r>
            <a:r>
              <a:rPr lang="zh-CN" altLang="en-US"/>
              <a:t>任务，和</a:t>
            </a:r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Reduce</a:t>
            </a:r>
            <a:r>
              <a:rPr lang="zh-CN" altLang="en-US"/>
              <a:t>任务，那么如何在</a:t>
            </a:r>
            <a:r>
              <a:rPr lang="en-US" altLang="zh-CN"/>
              <a:t>YARN</a:t>
            </a:r>
            <a:r>
              <a:rPr lang="zh-CN" altLang="en-US"/>
              <a:t>的监管（管理）下运行呢？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19951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34302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527935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713480" y="292481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495550" y="37890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443928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443928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4467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1277620" y="688530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72130" y="3284855"/>
            <a:ext cx="4699000" cy="323977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228852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的资源调度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5208905" y="2756535"/>
            <a:ext cx="3784600" cy="2142336"/>
            <a:chOff x="1889" y="3812"/>
            <a:chExt cx="5669" cy="5518"/>
          </a:xfrm>
        </p:grpSpPr>
        <p:sp>
          <p:nvSpPr>
            <p:cNvPr id="4" name="圆角矩形 3"/>
            <p:cNvSpPr/>
            <p:nvPr/>
          </p:nvSpPr>
          <p:spPr>
            <a:xfrm>
              <a:off x="1889" y="3812"/>
              <a:ext cx="5669" cy="4650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682" y="8462"/>
              <a:ext cx="3996" cy="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MapReduce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程序</a:t>
              </a:r>
            </a:p>
          </p:txBody>
        </p:sp>
      </p:grpSp>
      <p:sp>
        <p:nvSpPr>
          <p:cNvPr id="11" name="圆角矩形标注 10"/>
          <p:cNvSpPr/>
          <p:nvPr/>
        </p:nvSpPr>
        <p:spPr>
          <a:xfrm>
            <a:off x="-1969135" y="2276475"/>
            <a:ext cx="1872615" cy="360045"/>
          </a:xfrm>
          <a:prstGeom prst="wedgeRoundRectCallout">
            <a:avLst>
              <a:gd name="adj1" fmla="val -43862"/>
              <a:gd name="adj2" fmla="val 11455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-1969135" y="3691890"/>
            <a:ext cx="1872615" cy="360045"/>
          </a:xfrm>
          <a:prstGeom prst="wedgeRoundRectCallout">
            <a:avLst>
              <a:gd name="adj1" fmla="val -75805"/>
              <a:gd name="adj2" fmla="val 81746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给我</a:t>
            </a:r>
            <a:r>
              <a:rPr lang="en-US" altLang="zh-CN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4G</a:t>
            </a:r>
            <a:r>
              <a:rPr lang="zh-CN" altLang="en-US" sz="14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内存用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56070" y="1825625"/>
            <a:ext cx="4064000" cy="4471670"/>
            <a:chOff x="10482" y="2905"/>
            <a:chExt cx="6400" cy="7042"/>
          </a:xfrm>
        </p:grpSpPr>
        <p:sp>
          <p:nvSpPr>
            <p:cNvPr id="13" name="矩形 12"/>
            <p:cNvSpPr/>
            <p:nvPr/>
          </p:nvSpPr>
          <p:spPr>
            <a:xfrm>
              <a:off x="10847" y="2905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47" y="4912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847" y="6919"/>
              <a:ext cx="5670" cy="17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2" y="9029"/>
              <a:ext cx="6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YARN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管理</a:t>
              </a:r>
            </a:p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服务器集群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488295" y="21761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内存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488295" y="34156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488295" y="47034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服务器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8G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内存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040370" y="184467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80403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2"/>
            </p:custDataLst>
          </p:nvPr>
        </p:nvCxnSpPr>
        <p:spPr>
          <a:xfrm>
            <a:off x="8040370" y="4374515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930390" y="470789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918325" y="3400425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18325" y="2157730"/>
            <a:ext cx="1085850" cy="478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map task</a:t>
            </a:r>
          </a:p>
        </p:txBody>
      </p:sp>
      <p:sp>
        <p:nvSpPr>
          <p:cNvPr id="23" name="圆角矩形 22"/>
          <p:cNvSpPr/>
          <p:nvPr>
            <p:custDataLst>
              <p:tags r:id="rId3"/>
            </p:custDataLst>
          </p:nvPr>
        </p:nvSpPr>
        <p:spPr>
          <a:xfrm>
            <a:off x="9166860" y="3357245"/>
            <a:ext cx="1264920" cy="5556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reduce task</a:t>
            </a:r>
          </a:p>
        </p:txBody>
      </p: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9119870" y="3100070"/>
            <a:ext cx="0" cy="1080135"/>
          </a:xfrm>
          <a:prstGeom prst="line">
            <a:avLst/>
          </a:prstGeom>
          <a:ln w="12700" cmpd="sng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040370" y="1825625"/>
            <a:ext cx="244856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8050530" y="3100070"/>
            <a:ext cx="106299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29" name="矩形 28"/>
          <p:cNvSpPr/>
          <p:nvPr>
            <p:custDataLst>
              <p:tags r:id="rId6"/>
            </p:custDataLst>
          </p:nvPr>
        </p:nvSpPr>
        <p:spPr>
          <a:xfrm>
            <a:off x="8050530" y="4374515"/>
            <a:ext cx="2438400" cy="108013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空闲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03705" y="3197225"/>
            <a:ext cx="5034280" cy="9829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向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申请使用资源，</a:t>
            </a:r>
            <a:r>
              <a:rPr lang="en-US" alt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分配好资源后运行</a:t>
            </a:r>
          </a:p>
          <a:p>
            <a:pPr algn="ctr"/>
            <a:endParaRPr lang="zh-CN" altLang="en-US" sz="16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空闲资源可供其它程序使用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是做什么的？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YARN是Hadoop的一个组件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用以做集群的资源（内存、CPU等）调度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为什么需要资源调度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将资源统一管控进行分配可以提高资源利用率</a:t>
            </a:r>
          </a:p>
          <a:p>
            <a:pPr marL="0" algn="l">
              <a:buNone/>
            </a:pPr>
            <a:r>
              <a:rPr lang="zh-CN" sz="1800"/>
              <a:t>3. 程序如何在YARN内运行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程序向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申请所需资源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为程序分配所需资源供程序使用</a:t>
            </a:r>
          </a:p>
          <a:p>
            <a:pPr marL="0" algn="l">
              <a:buNone/>
            </a:pPr>
            <a:r>
              <a:rPr lang="zh-CN" sz="1800"/>
              <a:t>4. MapReduce和YARN的关系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用来调度资源给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分配和管理运行资源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MapReduce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需要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才能执行（普遍情况）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6600" cy="943610"/>
            <a:chOff x="10734" y="2990"/>
            <a:chExt cx="3160" cy="1486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掌握</a:t>
            </a:r>
            <a:r>
              <a:rPr lang="en-US" altLang="zh-CN" sz="1600" dirty="0">
                <a:solidFill>
                  <a:srgbClr val="FF0000"/>
                </a:solidFill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</a:rPr>
              <a:t>的运行角色和角色之间的关系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理解使用容器做资源分配和隔离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HDFS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Master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）角色：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NameNode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Slave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YARN</a:t>
            </a:r>
            <a:r>
              <a:rPr lang="zh-CN" altLang="en-US"/>
              <a:t>，主从架构，有</a:t>
            </a:r>
            <a:r>
              <a:rPr lang="en-US" altLang="zh-CN"/>
              <a:t>2</a:t>
            </a:r>
            <a:r>
              <a:rPr lang="zh-CN" altLang="en-US"/>
              <a:t>个角色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主（Master）角色：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endParaRPr lang="zh-CN" altLang="en-US" sz="160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从（Slave）</a:t>
            </a: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角色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</a:p>
        </p:txBody>
      </p:sp>
      <p:sp>
        <p:nvSpPr>
          <p:cNvPr id="4" name="矩形 3"/>
          <p:cNvSpPr/>
          <p:nvPr/>
        </p:nvSpPr>
        <p:spPr>
          <a:xfrm>
            <a:off x="6240145" y="17005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</a:p>
        </p:txBody>
      </p:sp>
      <p:sp>
        <p:nvSpPr>
          <p:cNvPr id="5" name="矩形 4"/>
          <p:cNvSpPr/>
          <p:nvPr/>
        </p:nvSpPr>
        <p:spPr>
          <a:xfrm>
            <a:off x="451167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6" name="矩形 5"/>
          <p:cNvSpPr/>
          <p:nvPr/>
        </p:nvSpPr>
        <p:spPr>
          <a:xfrm>
            <a:off x="624014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7" name="矩形 6"/>
          <p:cNvSpPr/>
          <p:nvPr/>
        </p:nvSpPr>
        <p:spPr>
          <a:xfrm>
            <a:off x="7968615" y="23761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/>
        </p:nvCxnSpPr>
        <p:spPr>
          <a:xfrm rot="16200000">
            <a:off x="5542598" y="16786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1"/>
            </p:custDataLst>
          </p:nvPr>
        </p:nvCxnSpPr>
        <p:spPr>
          <a:xfrm rot="16200000">
            <a:off x="6911023" y="22545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2"/>
            </p:custDataLst>
          </p:nvPr>
        </p:nvCxnSpPr>
        <p:spPr>
          <a:xfrm rot="16200000" flipV="1">
            <a:off x="8063230" y="16783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240145" y="36214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51167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24014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68615" y="42970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7"/>
            </p:custDataLst>
          </p:nvPr>
        </p:nvCxnSpPr>
        <p:spPr>
          <a:xfrm rot="16200000">
            <a:off x="5542598" y="35994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8"/>
            </p:custDataLst>
          </p:nvPr>
        </p:nvCxnSpPr>
        <p:spPr>
          <a:xfrm rot="16200000">
            <a:off x="6911023" y="41754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9"/>
            </p:custDataLst>
          </p:nvPr>
        </p:nvCxnSpPr>
        <p:spPr>
          <a:xfrm rot="16200000" flipV="1">
            <a:off x="8063230" y="35991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架构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：整个集群的资源调度者，</a:t>
            </a:r>
            <a:r>
              <a:rPr lang="en-US" altLang="zh-CN"/>
              <a:t> </a:t>
            </a:r>
            <a:r>
              <a:rPr lang="zh-CN" altLang="en-US"/>
              <a:t>负责协调调度各个程序所需的资源。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：单个服务器的资源调度者，负责调度单个服务器上的资源提供给应用程序使用。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48075" y="393319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280352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/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279908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/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/>
        </p:nvSpPr>
        <p:spPr>
          <a:xfrm>
            <a:off x="767080" y="400494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/>
        </p:nvSpPr>
        <p:spPr>
          <a:xfrm>
            <a:off x="1415415" y="314071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/>
        </p:nvSpPr>
        <p:spPr>
          <a:xfrm>
            <a:off x="4223385" y="306895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1"/>
            </p:custDataLst>
          </p:nvPr>
        </p:nvSpPr>
        <p:spPr>
          <a:xfrm>
            <a:off x="4295775" y="537273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296989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/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/>
        </p:nvSpPr>
        <p:spPr>
          <a:xfrm>
            <a:off x="2207260" y="414909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381889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/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 descr="01 (106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185035" y="1484630"/>
            <a:ext cx="1949450" cy="194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9" grpId="1" animBg="1"/>
      <p:bldP spid="20" grpId="0" animBg="1"/>
      <p:bldP spid="21" grpId="0" bldLvl="0" animBg="1"/>
      <p:bldP spid="22" grpId="0" bldLvl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7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8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0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1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0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2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7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8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9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67305" y="145732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11675" y="213296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648075" y="4376420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167755" y="3246755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3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4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5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67755" y="3242310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7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8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9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20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1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2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767080" y="4448175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415415" y="358394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223385" y="351218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95775" y="5815965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239510" y="3413125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1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2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3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4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5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6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207260" y="4592320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30495" y="4262120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8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9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10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32665" y="1297305"/>
            <a:ext cx="1949450" cy="1949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377035" y="1972945"/>
            <a:ext cx="457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如何实现服务器上精准分配如下的硬件资源呢？</a:t>
            </a:r>
          </a:p>
        </p:txBody>
      </p:sp>
      <p:sp>
        <p:nvSpPr>
          <p:cNvPr id="14" name="左箭头 13"/>
          <p:cNvSpPr/>
          <p:nvPr/>
        </p:nvSpPr>
        <p:spPr>
          <a:xfrm rot="3060000">
            <a:off x="5810885" y="2867660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27575" y="20948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-2545080" y="2061210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3576320" y="9095105"/>
            <a:ext cx="1368425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Resource</a:t>
            </a:r>
          </a:p>
          <a:p>
            <a:pPr algn="ctr"/>
            <a:r>
              <a:rPr lang="en-US" altLang="zh-CN"/>
              <a:t>Manager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096000" y="7965440"/>
            <a:ext cx="3384550" cy="3023870"/>
            <a:chOff x="9827" y="4493"/>
            <a:chExt cx="5330" cy="4762"/>
          </a:xfrm>
        </p:grpSpPr>
        <p:sp>
          <p:nvSpPr>
            <p:cNvPr id="6" name="矩形 5"/>
            <p:cNvSpPr/>
            <p:nvPr>
              <p:custDataLst>
                <p:tags r:id="rId22"/>
              </p:custDataLst>
            </p:nvPr>
          </p:nvSpPr>
          <p:spPr>
            <a:xfrm>
              <a:off x="9827" y="4493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服务器</a:t>
              </a:r>
              <a:r>
                <a:rPr lang="en-US" altLang="zh-CN"/>
                <a:t>1</a:t>
              </a:r>
            </a:p>
          </p:txBody>
        </p:sp>
        <p:sp>
          <p:nvSpPr>
            <p:cNvPr id="7" name="矩形 6"/>
            <p:cNvSpPr/>
            <p:nvPr>
              <p:custDataLst>
                <p:tags r:id="rId23"/>
              </p:custDataLst>
            </p:nvPr>
          </p:nvSpPr>
          <p:spPr>
            <a:xfrm>
              <a:off x="9827" y="6194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2</a:t>
              </a:r>
            </a:p>
          </p:txBody>
        </p:sp>
        <p:sp>
          <p:nvSpPr>
            <p:cNvPr id="8" name="矩形 7"/>
            <p:cNvSpPr/>
            <p:nvPr>
              <p:custDataLst>
                <p:tags r:id="rId24"/>
              </p:custDataLst>
            </p:nvPr>
          </p:nvSpPr>
          <p:spPr>
            <a:xfrm>
              <a:off x="9827" y="7895"/>
              <a:ext cx="5330" cy="1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ym typeface="+mn-ea"/>
                </a:rPr>
                <a:t>服务器</a:t>
              </a:r>
              <a:r>
                <a:rPr lang="en-US" altLang="zh-CN">
                  <a:sym typeface="+mn-ea"/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6000" y="7960995"/>
            <a:ext cx="3676015" cy="3128010"/>
            <a:chOff x="9713" y="4408"/>
            <a:chExt cx="5789" cy="4926"/>
          </a:xfrm>
        </p:grpSpPr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9713" y="440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17"/>
              </p:custDataLst>
            </p:nvPr>
          </p:nvSpPr>
          <p:spPr>
            <a:xfrm>
              <a:off x="14136" y="5045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6" name="矩形 15"/>
            <p:cNvSpPr/>
            <p:nvPr>
              <p:custDataLst>
                <p:tags r:id="rId18"/>
              </p:custDataLst>
            </p:nvPr>
          </p:nvSpPr>
          <p:spPr>
            <a:xfrm>
              <a:off x="9713" y="6113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9"/>
              </p:custDataLst>
            </p:nvPr>
          </p:nvSpPr>
          <p:spPr>
            <a:xfrm>
              <a:off x="9713" y="7818"/>
              <a:ext cx="5330" cy="1368"/>
            </a:xfrm>
            <a:prstGeom prst="rect">
              <a:avLst/>
            </a:prstGeom>
            <a:noFill/>
            <a:ln w="254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>
              <p:custDataLst>
                <p:tags r:id="rId20"/>
              </p:custDataLst>
            </p:nvPr>
          </p:nvSpPr>
          <p:spPr>
            <a:xfrm>
              <a:off x="14136" y="6761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  <p:sp>
          <p:nvSpPr>
            <p:cNvPr id="13" name="圆角矩形 12"/>
            <p:cNvSpPr/>
            <p:nvPr>
              <p:custDataLst>
                <p:tags r:id="rId21"/>
              </p:custDataLst>
            </p:nvPr>
          </p:nvSpPr>
          <p:spPr>
            <a:xfrm>
              <a:off x="14136" y="8540"/>
              <a:ext cx="1367" cy="79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Node</a:t>
              </a:r>
            </a:p>
            <a:p>
              <a:pPr algn="ctr"/>
              <a:r>
                <a:rPr lang="en-US" altLang="zh-CN" sz="1200"/>
                <a:t>Manager</a:t>
              </a:r>
            </a:p>
          </p:txBody>
        </p:sp>
      </p:grpSp>
      <p:sp>
        <p:nvSpPr>
          <p:cNvPr id="19" name="流程图: 文档 18"/>
          <p:cNvSpPr/>
          <p:nvPr>
            <p:custDataLst>
              <p:tags r:id="rId2"/>
            </p:custDataLst>
          </p:nvPr>
        </p:nvSpPr>
        <p:spPr>
          <a:xfrm>
            <a:off x="695325" y="9166860"/>
            <a:ext cx="1151890" cy="575945"/>
          </a:xfrm>
          <a:prstGeom prst="flowChartDocumen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某程序</a:t>
            </a:r>
          </a:p>
        </p:txBody>
      </p:sp>
      <p:sp>
        <p:nvSpPr>
          <p:cNvPr id="20" name="圆角矩形标注 19"/>
          <p:cNvSpPr/>
          <p:nvPr>
            <p:custDataLst>
              <p:tags r:id="rId3"/>
            </p:custDataLst>
          </p:nvPr>
        </p:nvSpPr>
        <p:spPr>
          <a:xfrm>
            <a:off x="1343660" y="8302625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我要</a:t>
            </a:r>
            <a:r>
              <a:rPr lang="en-US" altLang="zh-CN" sz="1200"/>
              <a:t>12G</a:t>
            </a:r>
            <a:r>
              <a:rPr lang="zh-CN" altLang="en-US" sz="1200"/>
              <a:t>内存</a:t>
            </a:r>
          </a:p>
          <a:p>
            <a:pPr algn="ctr"/>
            <a:r>
              <a:rPr lang="zh-CN" altLang="en-US" sz="1200"/>
              <a:t>分</a:t>
            </a:r>
            <a:r>
              <a:rPr lang="en-US" altLang="zh-CN" sz="1200"/>
              <a:t>3</a:t>
            </a:r>
            <a:r>
              <a:rPr lang="zh-CN" altLang="en-US" sz="1200"/>
              <a:t>个服务器用</a:t>
            </a:r>
          </a:p>
        </p:txBody>
      </p:sp>
      <p:sp>
        <p:nvSpPr>
          <p:cNvPr id="21" name="圆角矩形标注 20"/>
          <p:cNvSpPr/>
          <p:nvPr>
            <p:custDataLst>
              <p:tags r:id="rId4"/>
            </p:custDataLst>
          </p:nvPr>
        </p:nvSpPr>
        <p:spPr>
          <a:xfrm>
            <a:off x="4151630" y="8230870"/>
            <a:ext cx="1457960" cy="432435"/>
          </a:xfrm>
          <a:prstGeom prst="wedgeRoundRectCallout">
            <a:avLst>
              <a:gd name="adj1" fmla="val -57665"/>
              <a:gd name="adj2" fmla="val 14412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好的</a:t>
            </a:r>
          </a:p>
        </p:txBody>
      </p:sp>
      <p:sp>
        <p:nvSpPr>
          <p:cNvPr id="22" name="圆角矩形标注 21"/>
          <p:cNvSpPr/>
          <p:nvPr>
            <p:custDataLst>
              <p:tags r:id="rId5"/>
            </p:custDataLst>
          </p:nvPr>
        </p:nvSpPr>
        <p:spPr>
          <a:xfrm>
            <a:off x="4224020" y="10534650"/>
            <a:ext cx="1457960" cy="432435"/>
          </a:xfrm>
          <a:prstGeom prst="wedgeRoundRectCallout">
            <a:avLst>
              <a:gd name="adj1" fmla="val -55618"/>
              <a:gd name="adj2" fmla="val -20506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/>
              <a:t>你们几个，每个</a:t>
            </a:r>
          </a:p>
          <a:p>
            <a:pPr algn="ctr"/>
            <a:r>
              <a:rPr lang="zh-CN" sz="1200"/>
              <a:t>分配</a:t>
            </a:r>
            <a:r>
              <a:rPr lang="en-US" altLang="zh-CN" sz="1200"/>
              <a:t>4G</a:t>
            </a:r>
            <a:r>
              <a:rPr lang="zh-CN" altLang="en-US" sz="1200"/>
              <a:t>给客人用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167755" y="8131810"/>
            <a:ext cx="5634355" cy="2717800"/>
            <a:chOff x="9826" y="4677"/>
            <a:chExt cx="8873" cy="4280"/>
          </a:xfrm>
        </p:grpSpPr>
        <p:sp>
          <p:nvSpPr>
            <p:cNvPr id="24" name="圆角矩形 23"/>
            <p:cNvSpPr/>
            <p:nvPr>
              <p:custDataLst>
                <p:tags r:id="rId10"/>
              </p:custDataLst>
            </p:nvPr>
          </p:nvSpPr>
          <p:spPr>
            <a:xfrm>
              <a:off x="9826" y="4677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5" name="圆角矩形 24"/>
            <p:cNvSpPr/>
            <p:nvPr>
              <p:custDataLst>
                <p:tags r:id="rId11"/>
              </p:custDataLst>
            </p:nvPr>
          </p:nvSpPr>
          <p:spPr>
            <a:xfrm>
              <a:off x="9826" y="6378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6" name="圆角矩形 25"/>
            <p:cNvSpPr/>
            <p:nvPr>
              <p:custDataLst>
                <p:tags r:id="rId12"/>
              </p:custDataLst>
            </p:nvPr>
          </p:nvSpPr>
          <p:spPr>
            <a:xfrm>
              <a:off x="9826" y="8121"/>
              <a:ext cx="1814" cy="8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4G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</a:p>
          </p:txBody>
        </p:sp>
        <p:sp>
          <p:nvSpPr>
            <p:cNvPr id="27" name="圆角矩形标注 26"/>
            <p:cNvSpPr/>
            <p:nvPr>
              <p:custDataLst>
                <p:tags r:id="rId13"/>
              </p:custDataLst>
            </p:nvPr>
          </p:nvSpPr>
          <p:spPr>
            <a:xfrm>
              <a:off x="16403" y="4677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8" name="圆角矩形标注 27"/>
            <p:cNvSpPr/>
            <p:nvPr>
              <p:custDataLst>
                <p:tags r:id="rId14"/>
              </p:custDataLst>
            </p:nvPr>
          </p:nvSpPr>
          <p:spPr>
            <a:xfrm>
              <a:off x="16403" y="637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  <p:sp>
          <p:nvSpPr>
            <p:cNvPr id="29" name="圆角矩形标注 28"/>
            <p:cNvSpPr/>
            <p:nvPr>
              <p:custDataLst>
                <p:tags r:id="rId15"/>
              </p:custDataLst>
            </p:nvPr>
          </p:nvSpPr>
          <p:spPr>
            <a:xfrm>
              <a:off x="16403" y="8138"/>
              <a:ext cx="2296" cy="681"/>
            </a:xfrm>
            <a:prstGeom prst="wedgeRoundRectCallout">
              <a:avLst>
                <a:gd name="adj1" fmla="val -85888"/>
                <a:gd name="adj2" fmla="val 6027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/>
                <a:t>收到，已完成</a:t>
              </a:r>
            </a:p>
            <a:p>
              <a:pPr algn="ctr"/>
              <a:r>
                <a:rPr lang="zh-CN" sz="1200"/>
                <a:t>客官您慢用</a:t>
              </a:r>
            </a:p>
          </p:txBody>
        </p:sp>
      </p:grpSp>
      <p:sp>
        <p:nvSpPr>
          <p:cNvPr id="31" name="右箭头 30"/>
          <p:cNvSpPr/>
          <p:nvPr>
            <p:custDataLst>
              <p:tags r:id="rId6"/>
            </p:custDataLst>
          </p:nvPr>
        </p:nvSpPr>
        <p:spPr>
          <a:xfrm>
            <a:off x="2135505" y="9311005"/>
            <a:ext cx="1151890" cy="2159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158740" y="8980805"/>
            <a:ext cx="523240" cy="967740"/>
            <a:chOff x="8237" y="6014"/>
            <a:chExt cx="824" cy="1524"/>
          </a:xfrm>
        </p:grpSpPr>
        <p:sp>
          <p:nvSpPr>
            <p:cNvPr id="32" name="右箭头 31"/>
            <p:cNvSpPr/>
            <p:nvPr>
              <p:custDataLst>
                <p:tags r:id="rId7"/>
              </p:custDataLst>
            </p:nvPr>
          </p:nvSpPr>
          <p:spPr>
            <a:xfrm>
              <a:off x="8267" y="6647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>
              <p:custDataLst>
                <p:tags r:id="rId8"/>
              </p:custDataLst>
            </p:nvPr>
          </p:nvSpPr>
          <p:spPr>
            <a:xfrm rot="19440000">
              <a:off x="8258" y="6014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>
              <p:custDataLst>
                <p:tags r:id="rId9"/>
              </p:custDataLst>
            </p:nvPr>
          </p:nvSpPr>
          <p:spPr>
            <a:xfrm rot="2640000">
              <a:off x="8237" y="7312"/>
              <a:ext cx="794" cy="22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左箭头 13"/>
          <p:cNvSpPr/>
          <p:nvPr/>
        </p:nvSpPr>
        <p:spPr>
          <a:xfrm rot="3060000">
            <a:off x="5739130" y="7586345"/>
            <a:ext cx="1224280" cy="216535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649200" y="21329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开辟的空间，称之为：容器</a:t>
            </a:r>
          </a:p>
        </p:txBody>
      </p:sp>
      <p:sp>
        <p:nvSpPr>
          <p:cNvPr id="23" name="矩形 22"/>
          <p:cNvSpPr/>
          <p:nvPr/>
        </p:nvSpPr>
        <p:spPr>
          <a:xfrm>
            <a:off x="2351405" y="2348865"/>
            <a:ext cx="2087880" cy="3528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服务器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3593465" y="2060575"/>
            <a:ext cx="1351280" cy="5041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37" name="矩形 36"/>
          <p:cNvSpPr/>
          <p:nvPr/>
        </p:nvSpPr>
        <p:spPr>
          <a:xfrm>
            <a:off x="3519805" y="2824480"/>
            <a:ext cx="776605" cy="3886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475865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489960" y="3429000"/>
            <a:ext cx="892175" cy="962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2475865" y="2853055"/>
            <a:ext cx="720090" cy="36004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510790" y="4580890"/>
            <a:ext cx="776605" cy="61531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432175" y="4511040"/>
            <a:ext cx="892810" cy="75438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>
            <a:off x="4655820" y="292481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右箭头 43"/>
          <p:cNvSpPr/>
          <p:nvPr/>
        </p:nvSpPr>
        <p:spPr>
          <a:xfrm>
            <a:off x="4655820" y="3837940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4655820" y="4816475"/>
            <a:ext cx="647700" cy="14414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77205" y="3644900"/>
            <a:ext cx="3053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容器（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Container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）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681980" y="41490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预先占用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这一部分资源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然后将这一部分资源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提供给程序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使用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容器</a:t>
            </a:r>
          </a:p>
        </p:txBody>
      </p:sp>
      <p:sp>
        <p:nvSpPr>
          <p:cNvPr id="23" name="矩形 22"/>
          <p:cNvSpPr/>
          <p:nvPr/>
        </p:nvSpPr>
        <p:spPr>
          <a:xfrm>
            <a:off x="4511675" y="3284855"/>
            <a:ext cx="3134360" cy="19278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000"/>
              <a:t>服务器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79425" y="3213100"/>
            <a:ext cx="2223770" cy="830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/>
              <a:t>NodeManager</a:t>
            </a:r>
          </a:p>
        </p:txBody>
      </p:sp>
      <p:sp>
        <p:nvSpPr>
          <p:cNvPr id="61" name="圆角矩形标注 60"/>
          <p:cNvSpPr/>
          <p:nvPr/>
        </p:nvSpPr>
        <p:spPr>
          <a:xfrm>
            <a:off x="1919605" y="2060575"/>
            <a:ext cx="1224280" cy="503555"/>
          </a:xfrm>
          <a:prstGeom prst="wedgeRoundRectCallout">
            <a:avLst>
              <a:gd name="adj1" fmla="val -66286"/>
              <a:gd name="adj2" fmla="val 168411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有客户要</a:t>
            </a:r>
            <a:r>
              <a:rPr lang="en-US" altLang="zh-CN" sz="900"/>
              <a:t>4G</a:t>
            </a:r>
            <a:r>
              <a:rPr lang="zh-CN" altLang="en-US" sz="900"/>
              <a:t>资源</a:t>
            </a:r>
          </a:p>
          <a:p>
            <a:pPr algn="ctr"/>
            <a:r>
              <a:rPr lang="zh-CN" altLang="en-US" sz="900"/>
              <a:t>我先占</a:t>
            </a:r>
            <a:r>
              <a:rPr lang="en-US" altLang="zh-CN" sz="900"/>
              <a:t>4G</a:t>
            </a:r>
            <a:r>
              <a:rPr lang="zh-CN" altLang="en-US" sz="900"/>
              <a:t>资源去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728210" y="3533775"/>
            <a:ext cx="1727835" cy="1151890"/>
            <a:chOff x="7446" y="5565"/>
            <a:chExt cx="2721" cy="1814"/>
          </a:xfrm>
        </p:grpSpPr>
        <p:cxnSp>
          <p:nvCxnSpPr>
            <p:cNvPr id="55" name="直接连接符 54"/>
            <p:cNvCxnSpPr/>
            <p:nvPr>
              <p:custDataLst>
                <p:tags r:id="rId2"/>
              </p:custDataLst>
            </p:nvPr>
          </p:nvCxnSpPr>
          <p:spPr>
            <a:xfrm>
              <a:off x="7446" y="5565"/>
              <a:ext cx="2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>
              <p:custDataLst>
                <p:tags r:id="rId3"/>
              </p:custDataLst>
            </p:nvPr>
          </p:nvCxnSpPr>
          <p:spPr>
            <a:xfrm>
              <a:off x="7446" y="5565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>
              <p:custDataLst>
                <p:tags r:id="rId4"/>
              </p:custDataLst>
            </p:nvPr>
          </p:nvCxnSpPr>
          <p:spPr>
            <a:xfrm>
              <a:off x="7446" y="7379"/>
              <a:ext cx="2721" cy="0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5"/>
              </p:custDataLst>
            </p:nvPr>
          </p:nvCxnSpPr>
          <p:spPr>
            <a:xfrm>
              <a:off x="10167" y="5565"/>
              <a:ext cx="0" cy="1814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圆角矩形标注 67"/>
          <p:cNvSpPr/>
          <p:nvPr>
            <p:custDataLst>
              <p:tags r:id="rId1"/>
            </p:custDataLst>
          </p:nvPr>
        </p:nvSpPr>
        <p:spPr>
          <a:xfrm>
            <a:off x="4151630" y="1988820"/>
            <a:ext cx="1224280" cy="503555"/>
          </a:xfrm>
          <a:prstGeom prst="wedgeRoundRectCallout">
            <a:avLst>
              <a:gd name="adj1" fmla="val -170850"/>
              <a:gd name="adj2" fmla="val 191109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/>
              <a:t>资源占好了</a:t>
            </a:r>
          </a:p>
          <a:p>
            <a:pPr algn="ctr"/>
            <a:r>
              <a:rPr lang="zh-CN" altLang="en-US" sz="900"/>
              <a:t>您请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015865" y="4685665"/>
            <a:ext cx="114744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占用</a:t>
            </a:r>
          </a:p>
        </p:txBody>
      </p:sp>
      <p:sp>
        <p:nvSpPr>
          <p:cNvPr id="70" name="流程图: 可选过程 69"/>
          <p:cNvSpPr/>
          <p:nvPr/>
        </p:nvSpPr>
        <p:spPr>
          <a:xfrm>
            <a:off x="5017135" y="3939540"/>
            <a:ext cx="1150620" cy="34036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应用程序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439920" y="5229225"/>
            <a:ext cx="69488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NodeManager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在服务器上构建一个容器（提前占用资源，类似集装箱的概念）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然后将容器的资源提供给程序使用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程序运行在容器（集装箱）内，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无法突破容器的资源限制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8" grpId="0" bldLvl="0" animBg="1"/>
      <p:bldP spid="69" grpId="0"/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51815" y="2204720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4437380"/>
            <a:ext cx="1790065" cy="123444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583430" y="488569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  <p:pic>
        <p:nvPicPr>
          <p:cNvPr id="8" name="图片 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4294" y="7749527"/>
            <a:ext cx="542421" cy="542575"/>
          </a:xfrm>
          <a:prstGeom prst="rect">
            <a:avLst/>
          </a:prstGeom>
        </p:spPr>
      </p:pic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8934" y="7677137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32759" y="4460862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76904" y="2204707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20414" y="620382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9194" y="7134847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0644" y="-963308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8029" y="-760108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-819163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YARN</a:t>
            </a:r>
            <a:r>
              <a:rPr lang="zh-CN" altLang="en-US"/>
              <a:t>的架构有哪</a:t>
            </a:r>
            <a:r>
              <a:rPr lang="en-US" altLang="zh-CN"/>
              <a:t>2</a:t>
            </a:r>
            <a:r>
              <a:rPr lang="zh-CN" altLang="en-US"/>
              <a:t>个角色？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主（Master）：ResourceManager</a:t>
            </a:r>
          </a:p>
          <a:p>
            <a:pPr marL="285750" indent="-285750" algn="l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从（Slave）：NodeManager</a:t>
            </a:r>
          </a:p>
          <a:p>
            <a:pPr marL="0" algn="l">
              <a:buNone/>
            </a:pPr>
            <a:r>
              <a:rPr lang="zh-CN" altLang="en-US" sz="1800"/>
              <a:t>2. 两个角色各自的功能是什么？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 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管理、统筹并分配整个集群的资源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：管理、分配单个服务器的资源，即创建管理容器，由容器提供资源供程序使用</a:t>
            </a:r>
          </a:p>
          <a:p>
            <a:pPr marL="0" algn="l">
              <a:buNone/>
            </a:pPr>
            <a:r>
              <a:rPr lang="zh-CN" altLang="en-US" sz="1800"/>
              <a:t>3. 什么是YARN的容器？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容器（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Container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）是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YARN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在所属服务器上分配资源的手段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创建一个资源容器，即由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占用这部分资源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然后应用程序运行在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创建的这个容器内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应用程序无法突破容器的资源限制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ps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：容器是虚拟化的相关机制，后续我们会详细讲解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315" y="1463040"/>
            <a:ext cx="2583815" cy="62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架构</a:t>
            </a:r>
            <a:endParaRPr lang="zh-CN" altLang="en-US" dirty="0">
              <a:solidFill>
                <a:srgbClr val="FF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357526"/>
            <a:ext cx="410210" cy="41021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887845" y="3090545"/>
            <a:ext cx="2007235" cy="944245"/>
            <a:chOff x="10734" y="2990"/>
            <a:chExt cx="3161" cy="1487"/>
          </a:xfrm>
        </p:grpSpPr>
        <p:sp>
          <p:nvSpPr>
            <p:cNvPr id="4" name="左大括号 3"/>
            <p:cNvSpPr/>
            <p:nvPr/>
          </p:nvSpPr>
          <p:spPr>
            <a:xfrm>
              <a:off x="10734" y="3222"/>
              <a:ext cx="793" cy="102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28" y="2990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核心架构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28" y="3994"/>
              <a:ext cx="236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400">
                  <a:solidFill>
                    <a:srgbClr val="FF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辅助架构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了解什么是代理服务器</a:t>
            </a: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</a:rPr>
              <a:t>了解什么是历史服务器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辅助角色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rPr lang="zh-CN" altLang="en-US"/>
              <a:t>的架构中除了核心角色，即：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ResourceManager</a:t>
            </a:r>
            <a:r>
              <a:rPr lang="zh-CN" altLang="en-US"/>
              <a:t>：集群资源总管家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NodeManager</a:t>
            </a:r>
            <a:r>
              <a:rPr lang="zh-CN" altLang="en-US"/>
              <a:t>：单机资源管家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还可以搭配</a:t>
            </a:r>
            <a:r>
              <a:rPr lang="en-US" altLang="zh-CN"/>
              <a:t>2</a:t>
            </a:r>
            <a:r>
              <a:rPr lang="zh-CN" altLang="en-US"/>
              <a:t>个辅助角色使得</a:t>
            </a:r>
            <a:r>
              <a:rPr lang="en-US" altLang="zh-CN"/>
              <a:t>YARN</a:t>
            </a:r>
            <a:r>
              <a:rPr lang="zh-CN" altLang="en-US"/>
              <a:t>集群运行更加稳定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代理服务器</a:t>
            </a:r>
            <a:r>
              <a:rPr lang="en-US" altLang="zh-CN"/>
              <a:t>(ProxyServer)</a:t>
            </a:r>
            <a:r>
              <a:rPr lang="zh-CN" altLang="en-US"/>
              <a:t>：</a:t>
            </a:r>
            <a:r>
              <a:rPr lang="en-US" altLang="zh-CN"/>
              <a:t>Web Application Proxy Web</a:t>
            </a:r>
            <a:r>
              <a:rPr lang="zh-CN" altLang="en-US"/>
              <a:t>应用程序代理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历史服务器</a:t>
            </a:r>
            <a:r>
              <a:rPr lang="en-US" altLang="zh-CN"/>
              <a:t>(JobHistoryServer)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应用程序历史信息记录服务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Web Application Proxy)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代理服务器，即Web应用代理是 YARN 的一部分。默认情况下，它将作为资源管理器(RM)的一部分运行，但是可以配置为在独立模式下运行。使用代理的原因是为了减少通过 YARN 进行基于网络的攻击的可能性。</a:t>
            </a:r>
            <a:endParaRPr lang="zh-CN" altLang="en-US"/>
          </a:p>
          <a:p>
            <a:r>
              <a:rPr lang="zh-CN" altLang="en-US" sz="1200"/>
              <a:t>这是因为，</a:t>
            </a:r>
            <a:r>
              <a:rPr lang="en-US" altLang="zh-CN" sz="1200"/>
              <a:t> YARN</a:t>
            </a:r>
            <a:r>
              <a:rPr lang="zh-CN" altLang="en-US" sz="1200"/>
              <a:t>在运行时会提供一个</a:t>
            </a:r>
            <a:r>
              <a:rPr lang="en-US" altLang="zh-CN" sz="1200"/>
              <a:t>WEB UI</a:t>
            </a:r>
            <a:r>
              <a:rPr lang="zh-CN" altLang="en-US" sz="1200"/>
              <a:t>站点（同</a:t>
            </a:r>
            <a:r>
              <a:rPr lang="en-US" altLang="zh-CN" sz="1200"/>
              <a:t>HDFS</a:t>
            </a:r>
            <a:r>
              <a:rPr lang="zh-CN" altLang="en-US" sz="1200"/>
              <a:t>的</a:t>
            </a:r>
            <a:r>
              <a:rPr lang="en-US" altLang="zh-CN" sz="1200"/>
              <a:t>WEB UI</a:t>
            </a:r>
            <a:r>
              <a:rPr lang="zh-CN" altLang="en-US" sz="1200"/>
              <a:t>站点一样）可供用户在浏览器内查看</a:t>
            </a:r>
            <a:r>
              <a:rPr lang="en-US" altLang="zh-CN" sz="1200"/>
              <a:t>YARN</a:t>
            </a:r>
            <a:r>
              <a:rPr lang="zh-CN" altLang="en-US" sz="1200"/>
              <a:t>的运行信息</a:t>
            </a:r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sz="1200"/>
              <a:t>对外提供</a:t>
            </a:r>
            <a:r>
              <a:rPr lang="en-US" altLang="zh-CN" sz="1200"/>
              <a:t>WEB </a:t>
            </a:r>
            <a:r>
              <a:rPr lang="zh-CN" altLang="en-US" sz="1200"/>
              <a:t>站点会有安全性问题，</a:t>
            </a:r>
            <a:r>
              <a:rPr lang="en-US" altLang="zh-CN" sz="1200"/>
              <a:t> </a:t>
            </a:r>
            <a:r>
              <a:rPr lang="zh-CN" altLang="en-US" sz="1200"/>
              <a:t>而代理服务器的功能就是最大限度保障对</a:t>
            </a:r>
            <a:r>
              <a:rPr lang="en-US" altLang="zh-CN" sz="1200"/>
              <a:t>WEB UI</a:t>
            </a:r>
            <a:r>
              <a:rPr lang="zh-CN" altLang="en-US" sz="1200"/>
              <a:t>的访问是安全的。</a:t>
            </a:r>
            <a:r>
              <a:rPr lang="en-US" altLang="zh-CN" sz="1200"/>
              <a:t> </a:t>
            </a:r>
            <a:r>
              <a:rPr lang="zh-CN" altLang="en-US" sz="1200"/>
              <a:t>比如：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警告用户正在访问一个不受信任的站点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剥离用户访问的</a:t>
            </a:r>
            <a:r>
              <a:rPr lang="en-US" altLang="zh-CN" sz="1200"/>
              <a:t>Cookie</a:t>
            </a:r>
            <a:r>
              <a:rPr lang="zh-CN" altLang="en-US" sz="1200"/>
              <a:t>等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开启代理服务器，可以提高</a:t>
            </a:r>
            <a:r>
              <a:rPr lang="en-US" altLang="zh-CN" sz="1200"/>
              <a:t>YARN</a:t>
            </a:r>
            <a:r>
              <a:rPr lang="zh-CN" altLang="en-US" sz="1200"/>
              <a:t>在开放网络中的安全性</a:t>
            </a:r>
            <a:r>
              <a:rPr lang="en-US" altLang="zh-CN" sz="1200"/>
              <a:t> </a:t>
            </a:r>
            <a:r>
              <a:rPr lang="zh-CN" altLang="en-US" sz="1200"/>
              <a:t>（但不是绝对安全只能是辅助提高一些）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080" y="2708910"/>
            <a:ext cx="5521325" cy="187388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应用代理</a:t>
            </a:r>
            <a:r>
              <a:rPr lang="en-US" altLang="zh-CN">
                <a:sym typeface="+mn-ea"/>
              </a:rPr>
              <a:t>(Web Application Proxy)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代理服务器默认集成在了</a:t>
            </a:r>
            <a:r>
              <a:rPr lang="en-US" altLang="zh-CN"/>
              <a:t>ResourceManager</a:t>
            </a:r>
            <a:r>
              <a:rPr lang="zh-CN" altLang="en-US"/>
              <a:t>中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也可以将其分离出来单独启动，如果要分离代理服务器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yarn-site.xml</a:t>
            </a:r>
            <a:r>
              <a:rPr lang="zh-CN" altLang="en-US"/>
              <a:t>中配置</a:t>
            </a:r>
            <a:r>
              <a:rPr lang="en-US" altLang="zh-CN"/>
              <a:t> yarn.web-proxy.address </a:t>
            </a:r>
            <a:r>
              <a:rPr lang="zh-CN" altLang="en-US"/>
              <a:t>参数即可</a:t>
            </a:r>
            <a:r>
              <a:rPr lang="en-US" altLang="zh-CN"/>
              <a:t> </a:t>
            </a:r>
            <a:r>
              <a:rPr lang="zh-CN" altLang="en-US"/>
              <a:t>（部署环节会使用到）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zh-CN" altLang="en-US"/>
              <a:t>并通过命令启动它即可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$HADOOP_YARN_HOME/sbin/yarn-daemon.sh start proxyserver</a:t>
            </a:r>
            <a:r>
              <a:rPr lang="zh-CN" altLang="en-US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（部署环节会使用到）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3615" y="3213100"/>
            <a:ext cx="349567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JobHistoryServer</a:t>
            </a:r>
            <a:r>
              <a:t>历史服务器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历史服务器的功能很简单：</a:t>
            </a:r>
            <a:r>
              <a:rPr lang="en-US" altLang="zh-CN"/>
              <a:t> </a:t>
            </a:r>
            <a:r>
              <a:rPr lang="zh-CN" altLang="en-US"/>
              <a:t>记录历史运行的程序的信息以及产生的日志并提供</a:t>
            </a:r>
            <a:r>
              <a:rPr lang="en-US" altLang="zh-CN"/>
              <a:t>WEB UI</a:t>
            </a:r>
            <a:r>
              <a:rPr lang="zh-CN" altLang="en-US"/>
              <a:t>站点供用户使用浏览器查看。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839470" y="2708910"/>
            <a:ext cx="9547225" cy="3295650"/>
            <a:chOff x="1322" y="4266"/>
            <a:chExt cx="15035" cy="5190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" y="4266"/>
              <a:ext cx="5190" cy="51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878" y="6401"/>
              <a:ext cx="947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程序看日志不是日常操作吗？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 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为何需要一个单独的历史服务器？</a:t>
              </a:r>
            </a:p>
            <a:p>
              <a:endPara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endParaRPr>
            </a:p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回答这个问题要从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YARN</a:t>
              </a:r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的运行机制说起。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4720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8895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2" name="圆角矩形 21"/>
          <p:cNvSpPr/>
          <p:nvPr>
            <p:custDataLst>
              <p:tags r:id="rId1"/>
            </p:custDataLst>
          </p:nvPr>
        </p:nvSpPr>
        <p:spPr>
          <a:xfrm>
            <a:off x="4224020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11569065" y="-67564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2783840" y="74612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4"/>
            </p:custDataLst>
          </p:nvPr>
        </p:nvSpPr>
        <p:spPr>
          <a:xfrm>
            <a:off x="6240145" y="783653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9480550" y="7966075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6"/>
            </p:custDataLst>
          </p:nvPr>
        </p:nvSpPr>
        <p:spPr>
          <a:xfrm>
            <a:off x="13296900" y="3789045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6965" y="2996565"/>
            <a:ext cx="2375535" cy="427990"/>
          </a:xfrm>
        </p:spPr>
        <p:txBody>
          <a:bodyPr anchor="ctr" anchorCtr="0"/>
          <a:lstStyle/>
          <a:p>
            <a:r>
              <a:rPr lang="zh-CN" altLang="en-US"/>
              <a:t>运行日志，产生在容器中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207260" y="2205355"/>
            <a:ext cx="8370570" cy="3456305"/>
            <a:chOff x="4497" y="3472"/>
            <a:chExt cx="13182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497" y="5967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19420" y="258953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559181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536180" y="26377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558790" y="376555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558790" y="49415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519670" y="493776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499985" y="376555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27800" y="285623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546850" y="39382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527165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509000" y="39636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09000" y="285369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509000" y="515747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210435" y="31407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199515" y="4652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太零散了</a:t>
            </a:r>
          </a:p>
          <a:p>
            <a:pPr algn="ctr"/>
            <a:r>
              <a:rPr lang="zh-CN" altLang="en-US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难以查看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775460" y="2708275"/>
            <a:ext cx="1367790" cy="30245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HDFS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871720" y="2276475"/>
            <a:ext cx="7650480" cy="3456305"/>
            <a:chOff x="5631" y="3472"/>
            <a:chExt cx="12048" cy="5443"/>
          </a:xfrm>
        </p:grpSpPr>
        <p:sp>
          <p:nvSpPr>
            <p:cNvPr id="4" name="矩形 3"/>
            <p:cNvSpPr/>
            <p:nvPr/>
          </p:nvSpPr>
          <p:spPr>
            <a:xfrm>
              <a:off x="9260" y="3698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260" y="5512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260" y="7327"/>
              <a:ext cx="6691" cy="15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631" y="7668"/>
              <a:ext cx="3196" cy="7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Consolas" panose="020B0609020204030204" charset="0"/>
                  <a:ea typeface="阿里巴巴普惠体" panose="00020600040101010101" pitchFamily="18" charset="-122"/>
                  <a:cs typeface="Consolas" panose="020B0609020204030204" charset="0"/>
                </a:rPr>
                <a:t>ResourceManager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50" y="4379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951" y="6147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951" y="7915"/>
              <a:ext cx="17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服务器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043" y="347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5043" y="5287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5156" y="7102"/>
              <a:ext cx="1809" cy="56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Consolas" panose="020B0609020204030204" charset="0"/>
                  <a:cs typeface="Consolas" panose="020B0609020204030204" charset="0"/>
                </a:rPr>
                <a:t>NodeManager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63790" y="2660650"/>
            <a:ext cx="3205480" cy="2818130"/>
            <a:chOff x="9713" y="4153"/>
            <a:chExt cx="5048" cy="4438"/>
          </a:xfrm>
        </p:grpSpPr>
        <p:sp>
          <p:nvSpPr>
            <p:cNvPr id="15" name="矩形 14"/>
            <p:cNvSpPr/>
            <p:nvPr/>
          </p:nvSpPr>
          <p:spPr>
            <a:xfrm>
              <a:off x="9713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775" y="4153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713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2775" y="590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3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2775" y="7781"/>
              <a:ext cx="1986" cy="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charset="0"/>
                </a:rPr>
                <a:t>容器</a:t>
              </a: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753618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480550" y="270891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503160" y="383667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503160" y="501269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464040" y="5008880"/>
            <a:ext cx="583565" cy="3378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map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444355" y="3836670"/>
            <a:ext cx="782955" cy="337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reduce</a:t>
            </a:r>
            <a:endParaRPr lang="zh-CN" altLang="en-US" sz="120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355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355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5673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514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351405" y="31280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567305" y="3343910"/>
            <a:ext cx="215900" cy="21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25770" y="2997200"/>
            <a:ext cx="923925" cy="742950"/>
          </a:xfrm>
          <a:prstGeom prst="rect">
            <a:avLst/>
          </a:prstGeom>
        </p:spPr>
      </p:pic>
      <p:sp>
        <p:nvSpPr>
          <p:cNvPr id="40" name="上箭头 39"/>
          <p:cNvSpPr/>
          <p:nvPr/>
        </p:nvSpPr>
        <p:spPr>
          <a:xfrm rot="5400000">
            <a:off x="3287395" y="3212465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263775" y="58769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统一收集到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HDFS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，由历史服务器托管为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WEB UI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供用户在浏览器统一查看</a:t>
            </a:r>
          </a:p>
        </p:txBody>
      </p:sp>
      <p:sp>
        <p:nvSpPr>
          <p:cNvPr id="42" name="矩形 41"/>
          <p:cNvSpPr/>
          <p:nvPr/>
        </p:nvSpPr>
        <p:spPr>
          <a:xfrm>
            <a:off x="3647440" y="3140710"/>
            <a:ext cx="1296670" cy="432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历史服务器</a:t>
            </a:r>
          </a:p>
        </p:txBody>
      </p:sp>
      <p:sp>
        <p:nvSpPr>
          <p:cNvPr id="43" name="上箭头 42"/>
          <p:cNvSpPr/>
          <p:nvPr>
            <p:custDataLst>
              <p:tags r:id="rId2"/>
            </p:custDataLst>
          </p:nvPr>
        </p:nvSpPr>
        <p:spPr>
          <a:xfrm rot="5400000">
            <a:off x="5163185" y="3213100"/>
            <a:ext cx="144145" cy="2876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727575" y="724535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数据太大，一台计算机无法独立处理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19830" y="59493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JobHistoryServer</a:t>
            </a:r>
            <a:r>
              <a:rPr>
                <a:sym typeface="+mn-ea"/>
              </a:rPr>
              <a:t>历史服务器</a:t>
            </a:r>
            <a:r>
              <a:rPr lang="zh-CN">
                <a:sym typeface="+mn-ea"/>
              </a:rPr>
              <a:t>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提供</a:t>
            </a:r>
            <a:r>
              <a:rPr lang="en-US" altLang="zh-CN">
                <a:sym typeface="+mn-ea"/>
              </a:rPr>
              <a:t>WEB UI</a:t>
            </a:r>
            <a:r>
              <a:rPr lang="zh-CN" altLang="en-US">
                <a:sym typeface="+mn-ea"/>
              </a:rPr>
              <a:t>站点，供用户在浏览器上查看程序日志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可以保留历史数据，随时查看历史运行程序信息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JobHistoryServer</a:t>
            </a:r>
            <a:r>
              <a:rPr lang="zh-CN" altLang="en-US">
                <a:sym typeface="+mn-ea"/>
              </a:rPr>
              <a:t>需要配置：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开启日志聚合，即从容器中抓取日志到</a:t>
            </a:r>
            <a:r>
              <a:rPr lang="en-US" altLang="zh-CN">
                <a:sym typeface="+mn-ea"/>
              </a:rPr>
              <a:t>HDFS</a:t>
            </a:r>
            <a:r>
              <a:rPr lang="zh-CN" altLang="en-US">
                <a:sym typeface="+mn-ea"/>
              </a:rPr>
              <a:t>集中存储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配置历史服务器端口和主机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详细历史服务器配置和启动，在部署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集群环节讲解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1225" y="4077335"/>
            <a:ext cx="2271395" cy="605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87395" y="4077335"/>
            <a:ext cx="2877185" cy="626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11225" y="5085080"/>
            <a:ext cx="40862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375400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YARN</a:t>
            </a:r>
            <a:r>
              <a:rPr lang="zh-CN" altLang="en-US"/>
              <a:t>的架构有哪</a:t>
            </a:r>
            <a:r>
              <a:rPr lang="zh-CN"/>
              <a:t>些角色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核心角色：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ResourceManager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NodeManager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ProxyServer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，保障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WEB UI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访问的安全性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辅助角色：</a:t>
            </a:r>
            <a:r>
              <a:rPr lang="en-US" altLang="zh-CN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JobHistoryServer</a:t>
            </a:r>
            <a:r>
              <a:rPr lang="zh-CN" altLang="en-US" sz="1400" b="1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，记录历史程序运行信息和日志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 b="1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的部署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MapReduce &amp; YARN 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76" y="393347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框架的运行配置</a:t>
            </a:r>
            <a:endParaRPr lang="zh-CN" sz="1600" dirty="0">
              <a:solidFill>
                <a:srgbClr val="FF0000"/>
              </a:solidFill>
              <a:sym typeface="+mn-ea"/>
            </a:endParaRPr>
          </a:p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集群的部署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部署说明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 HDFS</a:t>
            </a:r>
            <a:r>
              <a:rPr lang="zh-CN" altLang="en-US"/>
              <a:t>分布式文件系统，我们会启动：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NameNode</a:t>
            </a:r>
            <a:r>
              <a:rPr lang="zh-CN" altLang="en-US" sz="1200"/>
              <a:t>进程作为管理节点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DataNode</a:t>
            </a:r>
            <a:r>
              <a:rPr lang="zh-CN" altLang="en-US" sz="1200"/>
              <a:t>进程作为工作节点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SecondaryNamenode</a:t>
            </a:r>
            <a:r>
              <a:rPr lang="zh-CN" altLang="en-US" sz="1200"/>
              <a:t>作为辅助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同理，</a:t>
            </a:r>
            <a:r>
              <a:rPr lang="en-US" altLang="zh-CN"/>
              <a:t>Hadoop YARN</a:t>
            </a:r>
            <a:r>
              <a:rPr lang="zh-CN" altLang="en-US"/>
              <a:t>分布式资源调度，会启动：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ResourceManager</a:t>
            </a:r>
            <a:r>
              <a:rPr lang="zh-CN" altLang="en-US" sz="1200"/>
              <a:t>进程作为管理节点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NodeManager</a:t>
            </a:r>
            <a:r>
              <a:rPr lang="zh-CN" altLang="en-US" sz="1200"/>
              <a:t>进程作为工作节点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/>
              <a:t>ProxyServer</a:t>
            </a:r>
            <a:r>
              <a:rPr lang="zh-CN" altLang="en-US" sz="1200"/>
              <a:t>、</a:t>
            </a:r>
            <a:r>
              <a:rPr lang="en-US" altLang="zh-CN" sz="1200"/>
              <a:t>JobHistoryServer</a:t>
            </a:r>
            <a:r>
              <a:rPr lang="zh-CN" altLang="en-US" sz="1200"/>
              <a:t>这两个辅助节点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那么，</a:t>
            </a:r>
            <a:r>
              <a:rPr lang="en-US" altLang="zh-CN"/>
              <a:t>MapReduce</a:t>
            </a:r>
            <a:r>
              <a:rPr lang="zh-CN" altLang="en-US"/>
              <a:t>呢？</a:t>
            </a:r>
          </a:p>
          <a:p>
            <a:pPr lvl="0"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MapReduce</a:t>
            </a:r>
            <a:r>
              <a:rPr lang="zh-CN" altLang="en-US" sz="2000">
                <a:solidFill>
                  <a:srgbClr val="FF0000"/>
                </a:solidFill>
              </a:rPr>
              <a:t>运行在</a:t>
            </a:r>
            <a:r>
              <a:rPr lang="en-US" altLang="zh-CN" sz="2000">
                <a:solidFill>
                  <a:srgbClr val="FF0000"/>
                </a:solidFill>
              </a:rPr>
              <a:t>YARN</a:t>
            </a:r>
            <a:r>
              <a:rPr lang="zh-CN" altLang="en-US" sz="2000">
                <a:solidFill>
                  <a:srgbClr val="FF0000"/>
                </a:solidFill>
              </a:rPr>
              <a:t>容器内</a:t>
            </a:r>
            <a:r>
              <a:rPr lang="zh-CN" altLang="en-US">
                <a:solidFill>
                  <a:srgbClr val="FF0000"/>
                </a:solidFill>
              </a:rPr>
              <a:t>，无需启动独立进程</a:t>
            </a:r>
          </a:p>
          <a:p>
            <a:pPr lvl="0">
              <a:buFont typeface="Arial" panose="020B0604020202020204" pitchFamily="34" charset="0"/>
            </a:pPr>
            <a:endParaRPr lang="zh-CN" altLang="en-US"/>
          </a:p>
          <a:p>
            <a:pPr lvl="0">
              <a:buFont typeface="Arial" panose="020B0604020202020204" pitchFamily="34" charset="0"/>
            </a:pPr>
            <a:r>
              <a:rPr lang="zh-CN" altLang="en-US" sz="1200"/>
              <a:t>所以关于</a:t>
            </a:r>
            <a:r>
              <a:rPr lang="en-US" altLang="zh-CN" sz="1200"/>
              <a:t>MapReduce</a:t>
            </a:r>
            <a:r>
              <a:rPr lang="zh-CN" altLang="en-US" sz="1200"/>
              <a:t>和</a:t>
            </a:r>
            <a:r>
              <a:rPr lang="en-US" altLang="zh-CN" sz="1200"/>
              <a:t>YARN</a:t>
            </a:r>
            <a:r>
              <a:rPr lang="zh-CN" altLang="en-US" sz="1200"/>
              <a:t>的部署，其实就是</a:t>
            </a:r>
            <a:r>
              <a:rPr lang="en-US" altLang="zh-CN" sz="1200"/>
              <a:t>2</a:t>
            </a:r>
            <a:r>
              <a:rPr lang="zh-CN" altLang="en-US" sz="1200"/>
              <a:t>件事情：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MapReduce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修改相关配置文件，但是</a:t>
            </a:r>
            <a:r>
              <a:rPr lang="zh-CN" altLang="en-US" sz="1200">
                <a:solidFill>
                  <a:srgbClr val="FF0000"/>
                </a:solidFill>
              </a:rPr>
              <a:t>没有进程可以启动</a:t>
            </a:r>
            <a:endParaRPr lang="zh-CN" altLang="en-US" sz="12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关于</a:t>
            </a:r>
            <a:r>
              <a:rPr lang="en-US" altLang="zh-CN" sz="1200"/>
              <a:t>YARN</a:t>
            </a:r>
            <a:r>
              <a:rPr lang="zh-CN" altLang="en-US" sz="1200"/>
              <a:t>：</a:t>
            </a:r>
            <a:r>
              <a:rPr lang="en-US" altLang="zh-CN" sz="1200"/>
              <a:t> </a:t>
            </a:r>
            <a:r>
              <a:rPr lang="zh-CN" altLang="en-US" sz="1200"/>
              <a:t>修改相关配置文件，</a:t>
            </a:r>
            <a:r>
              <a:rPr lang="en-US" altLang="zh-CN" sz="1200"/>
              <a:t> </a:t>
            </a:r>
            <a:r>
              <a:rPr lang="zh-CN" altLang="en-US" sz="1200"/>
              <a:t>并</a:t>
            </a:r>
            <a:r>
              <a:rPr lang="zh-CN" altLang="en-US" sz="1200">
                <a:solidFill>
                  <a:srgbClr val="FF0000"/>
                </a:solidFill>
              </a:rPr>
              <a:t>启动</a:t>
            </a:r>
            <a:r>
              <a:rPr lang="en-US" altLang="zh-CN" sz="1200">
                <a:solidFill>
                  <a:srgbClr val="FF0000"/>
                </a:solidFill>
              </a:rPr>
              <a:t>ResourceManager</a:t>
            </a:r>
            <a:r>
              <a:rPr lang="zh-CN" altLang="en-US" sz="1200">
                <a:solidFill>
                  <a:srgbClr val="FF0000"/>
                </a:solidFill>
              </a:rPr>
              <a:t>、</a:t>
            </a:r>
            <a:r>
              <a:rPr lang="en-US" altLang="zh-CN" sz="1200">
                <a:solidFill>
                  <a:srgbClr val="FF0000"/>
                </a:solidFill>
              </a:rPr>
              <a:t>NodeManager</a:t>
            </a:r>
            <a:r>
              <a:rPr lang="zh-CN" altLang="en-US" sz="1200">
                <a:solidFill>
                  <a:srgbClr val="FF0000"/>
                </a:solidFill>
              </a:rPr>
              <a:t>进程以及辅助进程（代理服务器、历史服务器）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040370" y="1916430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NameNode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31190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04037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9768840" y="2592070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DataNode</a:t>
            </a:r>
          </a:p>
        </p:txBody>
      </p:sp>
      <p:cxnSp>
        <p:nvCxnSpPr>
          <p:cNvPr id="8" name="曲线连接符 7"/>
          <p:cNvCxnSpPr>
            <a:stCxn id="5" idx="0"/>
            <a:endCxn id="4" idx="1"/>
          </p:cNvCxnSpPr>
          <p:nvPr>
            <p:custDataLst>
              <p:tags r:id="rId5"/>
            </p:custDataLst>
          </p:nvPr>
        </p:nvCxnSpPr>
        <p:spPr>
          <a:xfrm rot="16200000">
            <a:off x="7342823" y="1894523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>
            <a:stCxn id="6" idx="0"/>
            <a:endCxn id="4" idx="2"/>
          </p:cNvCxnSpPr>
          <p:nvPr>
            <p:custDataLst>
              <p:tags r:id="rId6"/>
            </p:custDataLst>
          </p:nvPr>
        </p:nvCxnSpPr>
        <p:spPr>
          <a:xfrm rot="16200000">
            <a:off x="8711248" y="2470468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7" idx="0"/>
            <a:endCxn id="4" idx="3"/>
          </p:cNvCxnSpPr>
          <p:nvPr>
            <p:custDataLst>
              <p:tags r:id="rId7"/>
            </p:custDataLst>
          </p:nvPr>
        </p:nvCxnSpPr>
        <p:spPr>
          <a:xfrm rot="16200000" flipV="1">
            <a:off x="9863455" y="1894205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040370" y="3837305"/>
            <a:ext cx="1584325" cy="4324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ResourceManager</a:t>
            </a: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31190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NodeManager</a:t>
            </a: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804037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9768840" y="4512945"/>
            <a:ext cx="1584325" cy="4324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ym typeface="+mn-ea"/>
              </a:rPr>
              <a:t>NodeManager</a:t>
            </a:r>
            <a:endParaRPr lang="en-US" altLang="zh-CN" sz="1400"/>
          </a:p>
        </p:txBody>
      </p:sp>
      <p:cxnSp>
        <p:nvCxnSpPr>
          <p:cNvPr id="17" name="曲线连接符 16"/>
          <p:cNvCxnSpPr>
            <a:stCxn id="14" idx="0"/>
            <a:endCxn id="13" idx="1"/>
          </p:cNvCxnSpPr>
          <p:nvPr>
            <p:custDataLst>
              <p:tags r:id="rId12"/>
            </p:custDataLst>
          </p:nvPr>
        </p:nvCxnSpPr>
        <p:spPr>
          <a:xfrm rot="16200000">
            <a:off x="7342823" y="3815398"/>
            <a:ext cx="459105" cy="93599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5" idx="0"/>
            <a:endCxn id="13" idx="2"/>
          </p:cNvCxnSpPr>
          <p:nvPr>
            <p:custDataLst>
              <p:tags r:id="rId13"/>
            </p:custDataLst>
          </p:nvPr>
        </p:nvCxnSpPr>
        <p:spPr>
          <a:xfrm rot="16200000">
            <a:off x="8711248" y="4391343"/>
            <a:ext cx="243205" cy="317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16" idx="0"/>
            <a:endCxn id="13" idx="3"/>
          </p:cNvCxnSpPr>
          <p:nvPr>
            <p:custDataLst>
              <p:tags r:id="rId14"/>
            </p:custDataLst>
          </p:nvPr>
        </p:nvCxnSpPr>
        <p:spPr>
          <a:xfrm rot="16200000" flipV="1">
            <a:off x="9863455" y="3815080"/>
            <a:ext cx="459105" cy="936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播仔素材库【1】01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4195" y="5085080"/>
            <a:ext cx="1717675" cy="171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部署说明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通过表格进行汇总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59535" y="2564765"/>
          <a:ext cx="9710420" cy="333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配置文件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启动进程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HDFS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NameNode</a:t>
                      </a:r>
                      <a:r>
                        <a:rPr lang="zh-CN" altLang="en-US" sz="1600"/>
                        <a:t>作为主节点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DataNode</a:t>
                      </a:r>
                      <a:r>
                        <a:rPr lang="zh-CN" altLang="en-US" sz="1600"/>
                        <a:t>作为从节点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SecondaryNameNode</a:t>
                      </a:r>
                      <a:r>
                        <a:rPr lang="zh-CN" altLang="en-US" sz="1600"/>
                        <a:t>主节点辅助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分布式文件系统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YARN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/>
                        <a:t>需启动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ResourceManager</a:t>
                      </a:r>
                      <a:r>
                        <a:rPr lang="zh-CN" altLang="en-US" sz="1600"/>
                        <a:t>作为集群资源管理者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NodeManager</a:t>
                      </a:r>
                      <a:r>
                        <a:rPr lang="zh-CN" altLang="en-US" sz="1600"/>
                        <a:t>作为单机资源管理者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ProxyServer</a:t>
                      </a:r>
                      <a:r>
                        <a:rPr lang="zh-CN" altLang="en-US" sz="1600"/>
                        <a:t>代理服务器提供安全性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/>
                        <a:t>JobHistoryServer</a:t>
                      </a:r>
                      <a:r>
                        <a:rPr lang="zh-CN" altLang="en-US" sz="1600"/>
                        <a:t>记录历史信息和日志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分布式资源调度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Hadoop MapReduce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需修改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无需启动任何进程</a:t>
                      </a:r>
                      <a:endParaRPr lang="zh-CN" altLang="en-US" sz="1600"/>
                    </a:p>
                    <a:p>
                      <a:pPr algn="l">
                        <a:buNone/>
                      </a:pPr>
                      <a:r>
                        <a:rPr lang="en-US" altLang="zh-CN" sz="1600"/>
                        <a:t>MapReduce</a:t>
                      </a:r>
                      <a:r>
                        <a:rPr lang="zh-CN" altLang="en-US" sz="1600"/>
                        <a:t>程序运行在</a:t>
                      </a:r>
                      <a:r>
                        <a:rPr lang="en-US" altLang="zh-CN" sz="1600"/>
                        <a:t>YARN</a:t>
                      </a:r>
                      <a:r>
                        <a:rPr lang="zh-CN" altLang="en-US" sz="1600"/>
                        <a:t>容器内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分布式数据计算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播仔素材库【1】0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有</a:t>
            </a:r>
            <a:r>
              <a:rPr lang="en-US" altLang="zh-CN"/>
              <a:t>3</a:t>
            </a:r>
            <a:r>
              <a:rPr lang="zh-CN" altLang="en-US"/>
              <a:t>台服务器，其中</a:t>
            </a:r>
            <a:r>
              <a:rPr lang="en-US" altLang="zh-CN"/>
              <a:t>node1</a:t>
            </a:r>
            <a:r>
              <a:rPr lang="zh-CN" altLang="en-US"/>
              <a:t>配置较高</a:t>
            </a:r>
          </a:p>
          <a:p>
            <a:r>
              <a:rPr lang="zh-CN" altLang="en-US"/>
              <a:t>集群规划如下：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775460" y="2924810"/>
          <a:ext cx="8533130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5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主机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角色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ResourceManager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ProxyServer</a:t>
                      </a:r>
                    </a:p>
                    <a:p>
                      <a:pPr>
                        <a:buNone/>
                      </a:pPr>
                      <a:r>
                        <a:rPr lang="en-US" altLang="zh-CN"/>
                        <a:t>JobHistoryServer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图片 4" descr="播仔素材库【1】0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MapReduce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 $HADOOP_HOME/etc/hadoop </a:t>
            </a:r>
            <a:r>
              <a:rPr lang="zh-CN" altLang="en-US"/>
              <a:t>文件夹内，修改：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mapred-env.sh</a:t>
            </a:r>
            <a:r>
              <a:rPr lang="zh-CN" altLang="en-US"/>
              <a:t>文件，添加如下环境变量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mapred-site.xml</a:t>
            </a:r>
            <a:r>
              <a:rPr lang="zh-CN" altLang="en-US"/>
              <a:t>文件，添加如下配置信息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" y="2564765"/>
            <a:ext cx="4371975" cy="14097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688965" y="5445125"/>
            <a:ext cx="720090" cy="16383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71945" y="1700530"/>
            <a:ext cx="4175125" cy="4663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5370" y="4580890"/>
            <a:ext cx="4371340" cy="182372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426710" y="2998470"/>
          <a:ext cx="10572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57275" imgH="542925" progId="Package">
                  <p:embed/>
                </p:oleObj>
              </mc:Choice>
              <mc:Fallback>
                <p:oleObj r:id="rId8" imgW="1057275" imgH="54292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6710" y="2998470"/>
                        <a:ext cx="10572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75910" y="3644900"/>
          <a:ext cx="1133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133475" imgH="542925" progId="Package">
                  <p:embed/>
                </p:oleObj>
              </mc:Choice>
              <mc:Fallback>
                <p:oleObj r:id="rId10" imgW="1133475" imgH="542925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5910" y="3644900"/>
                        <a:ext cx="11334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 descr="播仔素材库【1】00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2440" y="4940935"/>
            <a:ext cx="1758950" cy="1758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YARN</a:t>
            </a:r>
            <a:r>
              <a:t>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$HADOOP_HOME/etc/hadoop </a:t>
            </a:r>
            <a:r>
              <a:rPr lang="zh-CN" altLang="en-US">
                <a:sym typeface="+mn-ea"/>
              </a:rPr>
              <a:t>文件夹内，修改：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yarn-env.sh</a:t>
            </a:r>
            <a:r>
              <a:rPr lang="zh-CN" altLang="en-US"/>
              <a:t>文件，添加如下</a:t>
            </a:r>
            <a:r>
              <a:rPr lang="en-US" altLang="zh-CN"/>
              <a:t>4</a:t>
            </a:r>
            <a:r>
              <a:rPr lang="zh-CN" altLang="en-US"/>
              <a:t>行环境变量内容：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yarn-site.xml</a:t>
            </a:r>
            <a:r>
              <a:rPr lang="zh-CN" altLang="en-US"/>
              <a:t>文件，配置如图属性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内容过多，见下一页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" y="2636520"/>
            <a:ext cx="3472815" cy="129349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231765" y="2579370"/>
          <a:ext cx="1990090" cy="135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00100" imgH="542925" progId="Package">
                  <p:embed/>
                </p:oleObj>
              </mc:Choice>
              <mc:Fallback>
                <p:oleObj r:id="rId5" imgW="800100" imgH="542925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31765" y="2579370"/>
                        <a:ext cx="1990090" cy="1350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01 (13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配置文件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567305" y="828675"/>
          <a:ext cx="1205865" cy="73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85825" imgH="542925" progId="Package">
                  <p:embed/>
                </p:oleObj>
              </mc:Choice>
              <mc:Fallback>
                <p:oleObj r:id="rId5" imgW="885825" imgH="542925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7305" y="828675"/>
                        <a:ext cx="1205865" cy="739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080" y="1628775"/>
            <a:ext cx="4723765" cy="4103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90845" y="1639570"/>
            <a:ext cx="6553200" cy="40836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95550" y="5737225"/>
            <a:ext cx="11836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核心配置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65570" y="5723255"/>
            <a:ext cx="46043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额外配置</a:t>
            </a: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额外配置项的功能后续会慢慢接触到</a:t>
            </a:r>
          </a:p>
          <a:p>
            <a:pPr algn="l"/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目前先复制粘贴配置上使用即可</a:t>
            </a:r>
          </a:p>
        </p:txBody>
      </p:sp>
      <p:pic>
        <p:nvPicPr>
          <p:cNvPr id="4" name="图片 3" descr="0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分布式（数据）计算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0825800" y="1628695"/>
            <a:ext cx="10698800" cy="4219575"/>
          </a:xfrm>
        </p:spPr>
        <p:txBody>
          <a:bodyPr/>
          <a:lstStyle/>
          <a:p>
            <a:r>
              <a:rPr lang="zh-CN" altLang="en-US"/>
              <a:t>分布式计算：顾名思义，即以分布式的形式完成数据的统计，得到需要的结果。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0984865" y="2177415"/>
            <a:ext cx="6080125" cy="2070735"/>
            <a:chOff x="869" y="3472"/>
            <a:chExt cx="9575" cy="3261"/>
          </a:xfrm>
        </p:grpSpPr>
        <p:pic>
          <p:nvPicPr>
            <p:cNvPr id="4" name="图片 3" descr="01 (10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" y="3472"/>
              <a:ext cx="3261" cy="326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4" y="4039"/>
              <a:ext cx="640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为什么非要分布式计算呢，非分布式不行吗</a:t>
              </a:r>
              <a:r>
                <a:rPr lang="en-US" altLang="zh-CN" sz="1600" b="1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</a:rPr>
                <a:t>?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79650" y="1772920"/>
            <a:ext cx="5653405" cy="3898900"/>
            <a:chOff x="4838" y="5173"/>
            <a:chExt cx="7400" cy="5102"/>
          </a:xfrm>
        </p:grpSpPr>
        <p:sp>
          <p:nvSpPr>
            <p:cNvPr id="7" name="圆角矩形 6"/>
            <p:cNvSpPr/>
            <p:nvPr/>
          </p:nvSpPr>
          <p:spPr>
            <a:xfrm>
              <a:off x="4838" y="5173"/>
              <a:ext cx="4082" cy="5103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数</a:t>
              </a: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endParaRPr lang="zh-CN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  <a:p>
              <a:pPr algn="ctr"/>
              <a:r>
                <a:rPr lang="zh-CN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据</a:t>
              </a:r>
            </a:p>
          </p:txBody>
        </p:sp>
        <p:pic>
          <p:nvPicPr>
            <p:cNvPr id="10" name="图片 9" descr="templates\docerresourceshop\icons\\32313535383731303b32313535383736383bb7fecef1c6f7d6d5b6cbc1acbdd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28" y="7370"/>
              <a:ext cx="710" cy="710"/>
            </a:xfrm>
            <a:prstGeom prst="rect">
              <a:avLst/>
            </a:prstGeom>
          </p:spPr>
        </p:pic>
        <p:sp>
          <p:nvSpPr>
            <p:cNvPr id="11" name="燕尾形 10"/>
            <p:cNvSpPr/>
            <p:nvPr/>
          </p:nvSpPr>
          <p:spPr>
            <a:xfrm>
              <a:off x="9756" y="7511"/>
              <a:ext cx="1248" cy="454"/>
            </a:xfrm>
            <a:prstGeom prst="chevron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600190" y="58051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这就是</a:t>
            </a:r>
          </a:p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分布式计算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75460" y="59620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靠数量来取胜</a:t>
            </a:r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416114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345184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416114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345184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294" y="274255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415923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345184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39" y="274445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6584" y="2742552"/>
            <a:ext cx="542421" cy="54257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320280" y="2564765"/>
            <a:ext cx="2735580" cy="2448560"/>
          </a:xfrm>
          <a:prstGeom prst="rect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分发配置文件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1993900"/>
          </a:xfrm>
        </p:spPr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和</a:t>
            </a:r>
            <a:r>
              <a:rPr lang="en-US" altLang="zh-CN" dirty="0"/>
              <a:t>YARN</a:t>
            </a:r>
            <a:r>
              <a:rPr lang="zh-CN" altLang="en-US" dirty="0"/>
              <a:t>的配置文件修改好后，需要分发到其它的服务器节点中。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分发完成配置文件，就可以启动</a:t>
            </a:r>
            <a:r>
              <a:rPr lang="en-US" altLang="zh-CN" dirty="0"/>
              <a:t>YARN</a:t>
            </a:r>
            <a:r>
              <a:rPr lang="zh-CN" altLang="en-US" dirty="0"/>
              <a:t>的相关进程啦。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080" y="2276475"/>
            <a:ext cx="6896100" cy="476250"/>
          </a:xfrm>
          <a:prstGeom prst="rect">
            <a:avLst/>
          </a:prstGeom>
        </p:spPr>
      </p:pic>
      <p:pic>
        <p:nvPicPr>
          <p:cNvPr id="5" name="图片 4" descr="播仔素材库【1】0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集群启动命令介绍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常用的进程启动命令如下：</a:t>
            </a:r>
            <a:r>
              <a:rPr lang="en-US" altLang="zh-CN" dirty="0"/>
              <a:t> start-dfs.sh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一键启动</a:t>
            </a:r>
            <a:r>
              <a:rPr lang="en-US" altLang="zh-CN" dirty="0"/>
              <a:t>YARN</a:t>
            </a:r>
            <a:r>
              <a:rPr lang="zh-CN" altLang="en-US" dirty="0"/>
              <a:t>集群：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yarn-site.xml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中配置的yarn.resourcemanager.hostname来决定在哪台机器上启动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resourcemanager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会基于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workers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文件配置的主机启动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NodeManager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一键停止</a:t>
            </a:r>
            <a:r>
              <a:rPr lang="en-US" altLang="zh-CN" dirty="0">
                <a:sym typeface="+mn-ea"/>
              </a:rPr>
              <a:t>YARN</a:t>
            </a:r>
            <a:r>
              <a:rPr lang="zh-CN" altLang="en-US" dirty="0">
                <a:sym typeface="+mn-ea"/>
              </a:rPr>
              <a:t>集群：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$HADOOP_HOME/sbin/stop-yarn.sh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在当前机器，单独启动或停止进程</a:t>
            </a:r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 dirty="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$HADOOP_HOME/bin/yarn --daemon </a:t>
            </a:r>
            <a:r>
              <a:rPr lang="en-US" altLang="zh-CN" sz="1330" dirty="0" err="1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start|stop</a:t>
            </a:r>
            <a:r>
              <a:rPr lang="en-US" altLang="zh-CN" sz="1330" dirty="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 </a:t>
            </a:r>
            <a:r>
              <a:rPr lang="en-US" altLang="zh-CN" sz="1330" dirty="0" err="1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resourcemanager|nodemanager|proxyserver</a:t>
            </a:r>
            <a:endParaRPr lang="en-US" altLang="zh-CN" sz="1330" dirty="0">
              <a:solidFill>
                <a:schemeClr val="accent6"/>
              </a:solidFill>
              <a:latin typeface="Consolas" panose="020B0609020204030204" charset="0"/>
              <a:ea typeface="阿里巴巴普惠体" panose="00020600040101010101" pitchFamily="18" charset="-122"/>
              <a:cs typeface="Consolas" panose="020B0609020204030204" charset="0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start和stop决定启动和停止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可控制resourcemanager、nodemanager、proxyserver三种进程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历史服务器启动和停止</a:t>
            </a:r>
          </a:p>
          <a:p>
            <a:pPr marL="742950" lvl="2" indent="-285750" algn="l">
              <a:lnSpc>
                <a:spcPct val="15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330" dirty="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$HADOOP_HOME/bin/</a:t>
            </a:r>
            <a:r>
              <a:rPr lang="en-US" altLang="zh-CN" sz="1330" dirty="0" err="1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mapred</a:t>
            </a:r>
            <a:r>
              <a:rPr lang="en-US" altLang="zh-CN" sz="1330" dirty="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 --daemon </a:t>
            </a:r>
            <a:r>
              <a:rPr lang="en-US" altLang="zh-CN" sz="1330" dirty="0" err="1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start|stop</a:t>
            </a:r>
            <a:r>
              <a:rPr lang="en-US" altLang="zh-CN" sz="1330" dirty="0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 </a:t>
            </a:r>
            <a:r>
              <a:rPr lang="en-US" altLang="zh-CN" sz="1330" dirty="0" err="1">
                <a:solidFill>
                  <a:schemeClr val="accent6"/>
                </a:solidFill>
                <a:latin typeface="Consolas" panose="020B0609020204030204" charset="0"/>
                <a:ea typeface="阿里巴巴普惠体" panose="00020600040101010101" pitchFamily="18" charset="-122"/>
                <a:cs typeface="Consolas" panose="020B0609020204030204" charset="0"/>
              </a:rPr>
              <a:t>historyserver</a:t>
            </a:r>
            <a:endParaRPr lang="en-US" altLang="zh-CN" sz="1330" dirty="0">
              <a:solidFill>
                <a:schemeClr val="accent6"/>
              </a:solidFill>
              <a:latin typeface="Consolas" panose="020B0609020204030204" charset="0"/>
              <a:ea typeface="阿里巴巴普惠体" panose="00020600040101010101" pitchFamily="18" charset="-122"/>
              <a:cs typeface="Consolas" panose="020B0609020204030204" charset="0"/>
            </a:endParaRPr>
          </a:p>
        </p:txBody>
      </p:sp>
      <p:pic>
        <p:nvPicPr>
          <p:cNvPr id="4" name="图片 3" descr="播仔素材库【1】0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开始启动</a:t>
            </a:r>
            <a:r>
              <a:rPr lang="en-US" altLang="zh-CN"/>
              <a:t>YARN</a:t>
            </a:r>
            <a:r>
              <a:t>集群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>
                <a:solidFill>
                  <a:srgbClr val="FF0000"/>
                </a:solidFill>
              </a:rPr>
              <a:t>node1</a:t>
            </a:r>
            <a:r>
              <a:rPr lang="zh-CN" altLang="en-US" dirty="0"/>
              <a:t>服务器，以</a:t>
            </a:r>
            <a:r>
              <a:rPr lang="en-US" altLang="zh-CN" dirty="0" err="1"/>
              <a:t>hadoop</a:t>
            </a:r>
            <a:r>
              <a:rPr lang="zh-CN" altLang="en-US" dirty="0"/>
              <a:t>用户执行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首先执行：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$HADOOP_HOME/sbin/start-yarn.sh</a:t>
            </a:r>
            <a:r>
              <a:rPr lang="zh-CN" altLang="en-US" dirty="0"/>
              <a:t>，一键启动所需的</a:t>
            </a:r>
            <a:r>
              <a:rPr lang="en-US" altLang="zh-CN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Consolas" panose="020B0609020204030204" charset="0"/>
                <a:cs typeface="Consolas" panose="020B0609020204030204" charset="0"/>
              </a:rPr>
              <a:t>ResourceManager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Consolas" panose="020B0609020204030204" charset="0"/>
                <a:cs typeface="Consolas" panose="020B0609020204030204" charset="0"/>
              </a:rPr>
              <a:t>NodeManager</a:t>
            </a:r>
            <a:endParaRPr lang="zh-CN" altLang="en-US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Consolas" panose="020B0609020204030204" charset="0"/>
                <a:cs typeface="Consolas" panose="020B0609020204030204" charset="0"/>
              </a:rPr>
              <a:t>ProxyServer</a:t>
            </a:r>
            <a:r>
              <a:rPr lang="zh-CN" altLang="en-US" sz="1400" dirty="0">
                <a:latin typeface="Consolas" panose="020B0609020204030204" charset="0"/>
                <a:cs typeface="Consolas" panose="020B0609020204030204" charset="0"/>
              </a:rPr>
              <a:t>（代理服务器）</a:t>
            </a:r>
            <a:endParaRPr lang="en-US" altLang="zh-CN" sz="1400" dirty="0">
              <a:latin typeface="Consolas" panose="020B0609020204030204" charset="0"/>
              <a:cs typeface="Consolas" panose="020B0609020204030204" charset="0"/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其次执行：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$HADOOP_HOME/bin/</a:t>
            </a:r>
            <a:r>
              <a:rPr lang="en-US" altLang="zh-CN" dirty="0" err="1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--daemon start </a:t>
            </a:r>
            <a:r>
              <a:rPr lang="en-US" altLang="zh-CN" dirty="0" err="1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historyserver</a:t>
            </a:r>
            <a:r>
              <a:rPr lang="en-US" altLang="zh-CN" dirty="0"/>
              <a:t> </a:t>
            </a:r>
            <a:r>
              <a:rPr lang="zh-CN" altLang="en-US" dirty="0"/>
              <a:t>启动</a:t>
            </a:r>
            <a:r>
              <a:rPr lang="en-US" altLang="zh-CN" dirty="0"/>
              <a:t>:</a:t>
            </a:r>
          </a:p>
          <a:p>
            <a:pPr marL="800100" lvl="1" indent="-342900" algn="l">
              <a:buClrTx/>
              <a:buSzTx/>
            </a:pPr>
            <a:r>
              <a:rPr lang="en-US" altLang="zh-CN" sz="1400" dirty="0" err="1">
                <a:latin typeface="Consolas" panose="020B0609020204030204" charset="0"/>
                <a:cs typeface="Consolas" panose="020B0609020204030204" charset="0"/>
              </a:rPr>
              <a:t>HistoryServer（历史服务器</a:t>
            </a:r>
            <a:r>
              <a:rPr lang="en-US" altLang="zh-CN" sz="1400" dirty="0">
                <a:latin typeface="Consolas" panose="020B0609020204030204" charset="0"/>
                <a:cs typeface="Consolas" panose="020B0609020204030204" charset="0"/>
              </a:rPr>
              <a:t>）</a:t>
            </a:r>
          </a:p>
          <a:p>
            <a:pPr marL="342900" lvl="0" indent="-342900" algn="l">
              <a:buClrTx/>
              <a:buSzTx/>
            </a:pPr>
            <a:endParaRPr lang="en-US" altLang="zh-CN" sz="930" dirty="0">
              <a:latin typeface="Consolas" panose="020B0609020204030204" charset="0"/>
              <a:cs typeface="Consolas" panose="020B0609020204030204" charset="0"/>
            </a:endParaRPr>
          </a:p>
          <a:p>
            <a:pPr marL="342900" lvl="0" indent="-342900" algn="l">
              <a:buClrTx/>
              <a:buSzTx/>
            </a:pPr>
            <a:endParaRPr lang="en-US" altLang="zh-CN" sz="930" dirty="0">
              <a:solidFill>
                <a:schemeClr val="bg1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342900" lvl="0" indent="-342900" algn="l">
              <a:buClrTx/>
              <a:buSzTx/>
            </a:pP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Cd spark</a:t>
            </a:r>
          </a:p>
          <a:p>
            <a:pPr marL="342900" lvl="0" indent="-342900" algn="l">
              <a:buClrTx/>
              <a:buSzTx/>
            </a:pPr>
            <a:r>
              <a:rPr lang="en-US" altLang="zh-CN" sz="930" dirty="0" err="1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Sbin</a:t>
            </a: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/start-his</a:t>
            </a:r>
          </a:p>
          <a:p>
            <a:pPr marL="342900" lvl="0" indent="-342900" algn="l">
              <a:buClrTx/>
              <a:buSzTx/>
            </a:pP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Sbin/start-all.sh</a:t>
            </a:r>
          </a:p>
          <a:p>
            <a:pPr marL="342900" lvl="0" indent="-342900" algn="l">
              <a:buClrTx/>
              <a:buSzTx/>
            </a:pPr>
            <a:r>
              <a:rPr lang="zh-CN" altLang="en-US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有</a:t>
            </a: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job</a:t>
            </a:r>
            <a:r>
              <a:rPr lang="zh-CN" altLang="en-US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的是</a:t>
            </a: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yarn</a:t>
            </a:r>
            <a:r>
              <a:rPr lang="zh-CN" altLang="en-US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的历史服务器，没有</a:t>
            </a: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job</a:t>
            </a:r>
            <a:r>
              <a:rPr lang="zh-CN" altLang="en-US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的是</a:t>
            </a:r>
            <a:r>
              <a:rPr lang="en-US" altLang="zh-CN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spark</a:t>
            </a:r>
            <a:r>
              <a:rPr lang="zh-CN" altLang="en-US" sz="930" dirty="0">
                <a:solidFill>
                  <a:schemeClr val="bg1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的历史服务器，两个服务器相互独立</a:t>
            </a:r>
            <a:endParaRPr lang="en-US" altLang="zh-CN" sz="930" dirty="0">
              <a:solidFill>
                <a:schemeClr val="bg1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67530" y="2636520"/>
            <a:ext cx="3448050" cy="62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39735" y="2420620"/>
            <a:ext cx="2607310" cy="1109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67530" y="3860800"/>
            <a:ext cx="2552700" cy="876300"/>
          </a:xfrm>
          <a:prstGeom prst="rect">
            <a:avLst/>
          </a:prstGeom>
        </p:spPr>
      </p:pic>
      <p:pic>
        <p:nvPicPr>
          <p:cNvPr id="7" name="图片 6" descr="01 (160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YARN</a:t>
            </a:r>
            <a:r>
              <a:t>的</a:t>
            </a:r>
            <a:r>
              <a:rPr lang="en-US" altLang="zh-CN"/>
              <a:t>WEB UI</a:t>
            </a:r>
            <a:r>
              <a:t>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打开</a:t>
            </a:r>
            <a:r>
              <a:rPr lang="en-US" altLang="zh-CN"/>
              <a:t> http://node1:8088 </a:t>
            </a:r>
            <a:r>
              <a:rPr lang="zh-CN" altLang="en-US"/>
              <a:t>即可看到</a:t>
            </a:r>
            <a:r>
              <a:rPr lang="en-US" altLang="zh-CN"/>
              <a:t>YARN</a:t>
            </a:r>
            <a:r>
              <a:rPr lang="zh-CN" altLang="en-US"/>
              <a:t>集群的监控页面（</a:t>
            </a:r>
            <a:r>
              <a:rPr lang="en-US" altLang="zh-CN"/>
              <a:t>ResourceManager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b="28902"/>
          <a:stretch>
            <a:fillRect/>
          </a:stretch>
        </p:blipFill>
        <p:spPr>
          <a:xfrm>
            <a:off x="839470" y="2204720"/>
            <a:ext cx="7443470" cy="2964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9470" y="5373370"/>
            <a:ext cx="5643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在最后，可以给虚拟机打上快照，保存安装状态</a:t>
            </a:r>
          </a:p>
        </p:txBody>
      </p:sp>
      <p:pic>
        <p:nvPicPr>
          <p:cNvPr id="6" name="图片 5" descr="播仔素材库【1】02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部署集群需要做的操作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</a:t>
            </a:r>
            <a:r>
              <a:rPr lang="en-US" altLang="zh-CN"/>
              <a:t>YARN</a:t>
            </a:r>
            <a:r>
              <a:rPr lang="zh-CN" altLang="en-US"/>
              <a:t>和</a:t>
            </a:r>
            <a:r>
              <a:rPr lang="en-US" altLang="zh-CN"/>
              <a:t>MapReduce</a:t>
            </a:r>
            <a:r>
              <a:rPr lang="zh-CN" altLang="en-US"/>
              <a:t>相关配置文件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仅启动</a:t>
            </a:r>
            <a:r>
              <a:rPr lang="en-US" altLang="zh-CN"/>
              <a:t>YARN</a:t>
            </a:r>
            <a:r>
              <a:rPr lang="zh-CN" altLang="en-US"/>
              <a:t>的相关进程（</a:t>
            </a:r>
            <a:r>
              <a:rPr lang="en-US" altLang="zh-CN"/>
              <a:t>MapReduce</a:t>
            </a:r>
            <a:r>
              <a:rPr lang="zh-CN" altLang="en-US"/>
              <a:t>无需启动任何进程，需要时会运行在</a:t>
            </a:r>
            <a:r>
              <a:rPr lang="en-US" altLang="zh-CN"/>
              <a:t>YARN</a:t>
            </a:r>
            <a:r>
              <a:rPr lang="zh-CN" altLang="en-US"/>
              <a:t>内部（容器中））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查看</a:t>
            </a:r>
            <a:r>
              <a:rPr lang="en-US" altLang="zh-CN"/>
              <a:t>YARN</a:t>
            </a:r>
            <a:r>
              <a:rPr lang="zh-CN" altLang="en-US"/>
              <a:t>运行网页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http://node1:8088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掌握集群进程的启停命令</a:t>
            </a:r>
            <a:endParaRPr 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一键启动脚本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启动：</a:t>
            </a: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</a:t>
            </a:r>
            <a:r>
              <a:rPr lang="en-US" altLang="zh-CN" dirty="0"/>
              <a:t>yarn-site.xml</a:t>
            </a:r>
            <a:r>
              <a:rPr lang="zh-CN" altLang="en-US" dirty="0"/>
              <a:t>中读取配置，确定</a:t>
            </a:r>
            <a:r>
              <a:rPr lang="en-US" altLang="zh-CN" dirty="0" err="1"/>
              <a:t>ResourceManager</a:t>
            </a:r>
            <a:r>
              <a:rPr lang="zh-CN" altLang="en-US" dirty="0"/>
              <a:t>所在机器，并启动它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读取</a:t>
            </a:r>
            <a:r>
              <a:rPr lang="en-US" altLang="zh-CN" dirty="0"/>
              <a:t>workers</a:t>
            </a:r>
            <a:r>
              <a:rPr lang="zh-CN" altLang="en-US" dirty="0"/>
              <a:t>文件，确定机器，启动全部的</a:t>
            </a:r>
            <a:r>
              <a:rPr lang="en-US" altLang="zh-CN" dirty="0" err="1"/>
              <a:t>NodeManager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在当前机器启动</a:t>
            </a:r>
            <a:r>
              <a:rPr lang="en-US" altLang="zh-CN" dirty="0" err="1"/>
              <a:t>ProxyServer</a:t>
            </a:r>
            <a:r>
              <a:rPr lang="zh-CN" altLang="en-US" dirty="0"/>
              <a:t>（代理服务器）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关闭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</a:p>
        </p:txBody>
      </p: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单进程启停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219575"/>
          </a:xfrm>
        </p:spPr>
        <p:txBody>
          <a:bodyPr/>
          <a:lstStyle/>
          <a:p>
            <a:r>
              <a:rPr lang="zh-CN" altLang="en-US"/>
              <a:t>除了一键启停外，也可以单独控制进程的启停。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$HADOOP_HOME/bin/yarn</a:t>
            </a:r>
            <a:r>
              <a:rPr lang="zh-CN" altLang="en-US"/>
              <a:t>，此程序也可以用以单独控制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yarn 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(start|stop) (resourcemanager|nodemanager|proxyserver)</a:t>
            </a: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cs typeface="Source Code Pro" panose="020B030903040302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  <a:sym typeface="+mn-ea"/>
              </a:rPr>
              <a:t>$HADOOP_HOME/bin/mapred</a:t>
            </a:r>
            <a:r>
              <a:rPr lang="zh-CN" altLang="en-US">
                <a:sym typeface="+mn-ea"/>
              </a:rPr>
              <a:t>，此程序也可以用以单独控制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所在机器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历史服务器</a:t>
            </a:r>
            <a:r>
              <a:rPr lang="zh-CN" altLang="en-US">
                <a:sym typeface="+mn-ea"/>
              </a:rPr>
              <a:t>的启停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mapred --daemon (start|stop) historyserver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播仔素材库【1】0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85" y="4805680"/>
            <a:ext cx="1865630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一键启停脚本可用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$HADOOP_HOME/sbin/start-yarn.sh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$HADOOP_HOME/sbin/stop-yarn.sh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独立进程启停可用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$HADOOP_HOME/bin/yarn --daemon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resourcemanager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nodemanager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proxyserver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$HADOOP_HOME/bin/mapred --daemon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控制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historyserver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分布式（数据）计算</a:t>
            </a:r>
            <a:endParaRPr lang="zh-CN" altLang="en-US"/>
          </a:p>
        </p:txBody>
      </p:sp>
      <p:pic>
        <p:nvPicPr>
          <p:cNvPr id="9" name="图片 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3345802"/>
            <a:ext cx="542421" cy="542575"/>
          </a:xfrm>
          <a:prstGeom prst="rect">
            <a:avLst/>
          </a:prstGeom>
        </p:spPr>
      </p:pic>
      <p:pic>
        <p:nvPicPr>
          <p:cNvPr id="14" name="图片 13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2636507"/>
            <a:ext cx="542421" cy="542575"/>
          </a:xfrm>
          <a:prstGeom prst="rect">
            <a:avLst/>
          </a:prstGeom>
        </p:spPr>
      </p:pic>
      <p:pic>
        <p:nvPicPr>
          <p:cNvPr id="15" name="图片 14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3345802"/>
            <a:ext cx="542421" cy="542575"/>
          </a:xfrm>
          <a:prstGeom prst="rect">
            <a:avLst/>
          </a:prstGeom>
        </p:spPr>
      </p:pic>
      <p:pic>
        <p:nvPicPr>
          <p:cNvPr id="16" name="图片 15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2636507"/>
            <a:ext cx="542421" cy="542575"/>
          </a:xfrm>
          <a:prstGeom prst="rect">
            <a:avLst/>
          </a:prstGeom>
        </p:spPr>
      </p:pic>
      <p:pic>
        <p:nvPicPr>
          <p:cNvPr id="17" name="图片 16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049" y="1927212"/>
            <a:ext cx="542421" cy="542575"/>
          </a:xfrm>
          <a:prstGeom prst="rect">
            <a:avLst/>
          </a:prstGeom>
        </p:spPr>
      </p:pic>
      <p:pic>
        <p:nvPicPr>
          <p:cNvPr id="18" name="图片 17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3343897"/>
            <a:ext cx="542421" cy="542575"/>
          </a:xfrm>
          <a:prstGeom prst="rect">
            <a:avLst/>
          </a:prstGeom>
        </p:spPr>
      </p:pic>
      <p:pic>
        <p:nvPicPr>
          <p:cNvPr id="19" name="图片 18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2636507"/>
            <a:ext cx="542421" cy="542575"/>
          </a:xfrm>
          <a:prstGeom prst="rect">
            <a:avLst/>
          </a:prstGeom>
        </p:spPr>
      </p:pic>
      <p:pic>
        <p:nvPicPr>
          <p:cNvPr id="20" name="图片 19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694" y="1929117"/>
            <a:ext cx="542421" cy="542575"/>
          </a:xfrm>
          <a:prstGeom prst="rect">
            <a:avLst/>
          </a:prstGeom>
        </p:spPr>
      </p:pic>
      <p:pic>
        <p:nvPicPr>
          <p:cNvPr id="21" name="图片 20" descr="templates\docerresourceshop\icons\\32313535383731303b32313535383736383bb7fecef1c6f7d6d5b6cbc1acbdd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339" y="1927212"/>
            <a:ext cx="542421" cy="542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1225" y="4076700"/>
            <a:ext cx="17907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如何组织、协调？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18355" y="254571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11675" y="2132965"/>
            <a:ext cx="3168650" cy="57658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分散</a:t>
            </a:r>
            <a:r>
              <a:rPr lang="en-US" altLang="zh-CN"/>
              <a:t>-&gt;</a:t>
            </a:r>
            <a:r>
              <a:rPr lang="zh-CN" altLang="en-US"/>
              <a:t>汇总模式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511675" y="3213100"/>
            <a:ext cx="3168650" cy="5765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/>
              <a:t>中心调度</a:t>
            </a:r>
            <a:r>
              <a:rPr lang="en-US" altLang="zh-CN"/>
              <a:t>-&gt;</a:t>
            </a:r>
            <a:r>
              <a:rPr lang="zh-CN" altLang="en-US"/>
              <a:t>步骤执行模式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5880" y="1340768"/>
            <a:ext cx="5973761" cy="3672408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分布式计算概述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MapReduce概述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YARN概述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YARN架构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MapReduce &amp; YARN 的部署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FF0000"/>
                </a:solidFill>
                <a:sym typeface="+mn-ea"/>
              </a:rPr>
              <a:t>MapReduce &amp; YARN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1" y="458117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8688070" y="4364990"/>
            <a:ext cx="155575" cy="8286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43645" y="4221480"/>
            <a:ext cx="1882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集群启停命令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43645" y="5013325"/>
            <a:ext cx="327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提交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MapReduce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任务到</a:t>
            </a:r>
            <a:r>
              <a:rPr lang="en-US" altLang="zh-CN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YARN</a:t>
            </a:r>
            <a:r>
              <a:rPr lang="zh-CN" altLang="en-US" sz="14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执行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856" y="404665"/>
            <a:ext cx="6298881" cy="4752527"/>
          </a:xfrm>
        </p:spPr>
        <p:txBody>
          <a:bodyPr/>
          <a:lstStyle/>
          <a:p>
            <a:pPr marL="342900" indent="-342900"/>
            <a:r>
              <a:rPr lang="zh-CN" sz="1600" dirty="0">
                <a:solidFill>
                  <a:srgbClr val="FF0000"/>
                </a:solidFill>
                <a:sym typeface="+mn-ea"/>
              </a:rPr>
              <a:t>掌握提交自带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MapReduce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示例程序到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YARN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运行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MapReduce</a:t>
            </a:r>
            <a:r>
              <a:t>程序至</a:t>
            </a:r>
            <a:r>
              <a:rPr lang="en-US" altLang="zh-CN"/>
              <a:t>YARN</a:t>
            </a:r>
            <a:r>
              <a:t>运行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在部署并成功启动</a:t>
            </a:r>
            <a:r>
              <a:rPr lang="en-US" altLang="zh-CN"/>
              <a:t>YARN</a:t>
            </a:r>
            <a:r>
              <a:rPr lang="zh-CN" altLang="en-US"/>
              <a:t>集群后，我们就可以在</a:t>
            </a:r>
            <a:r>
              <a:rPr lang="en-US" altLang="zh-CN"/>
              <a:t>YARN</a:t>
            </a:r>
            <a:r>
              <a:rPr lang="zh-CN" altLang="en-US"/>
              <a:t>上运行各类应用程序了。</a:t>
            </a:r>
          </a:p>
          <a:p>
            <a:r>
              <a:rPr lang="en-US" altLang="zh-CN"/>
              <a:t>YARN</a:t>
            </a:r>
            <a:r>
              <a:rPr lang="zh-CN" altLang="en-US"/>
              <a:t>作为资源调度管控框架，其本身提供资源供许多程序运行，常见的有：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</a:t>
            </a:r>
          </a:p>
          <a:p>
            <a:pPr>
              <a:buFont typeface="Arial" panose="020B0604020202020204" pitchFamily="34" charset="0"/>
            </a:pP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Spark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Flink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是大数据后续的学习内容，我们目前先来体验一下在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YARN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上执行</a:t>
            </a:r>
            <a:r>
              <a:rPr lang="en-US" altLang="zh-CN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MapReduce</a:t>
            </a:r>
            <a:r>
              <a:rPr lang="zh-CN" altLang="en-US" sz="140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程序的过程。</a:t>
            </a:r>
          </a:p>
          <a:p>
            <a:pPr>
              <a:buFont typeface="Arial" panose="020B0604020202020204" pitchFamily="34" charset="0"/>
            </a:pPr>
            <a:endParaRPr lang="zh-CN" altLang="en-US" sz="140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 descr="播仔素材库【1】01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15905" y="4725035"/>
            <a:ext cx="199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官方内置了一些预置的</a:t>
            </a:r>
            <a:r>
              <a:rPr lang="en-US" altLang="zh-CN"/>
              <a:t>MapReduce</a:t>
            </a:r>
            <a:r>
              <a:rPr lang="zh-CN" altLang="en-US"/>
              <a:t>程序代码，我们无需编程，只需要通过命令即可使用。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常用的有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MapReduce</a:t>
            </a:r>
            <a:r>
              <a:rPr lang="zh-CN" altLang="en-US"/>
              <a:t>内置程序：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wordcount</a:t>
            </a:r>
            <a:r>
              <a:rPr lang="zh-CN" altLang="en-US"/>
              <a:t>：单词计数程序。</a:t>
            </a:r>
            <a:r>
              <a:rPr lang="en-US" altLang="zh-CN"/>
              <a:t> 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统计指定文件内各个单词出现的次数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pi</a:t>
            </a:r>
            <a:r>
              <a:rPr lang="zh-CN" altLang="en-US"/>
              <a:t>：求圆周率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通过蒙特卡罗算法（统计模拟法）求圆周率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</p:txBody>
      </p:sp>
      <p:pic>
        <p:nvPicPr>
          <p:cNvPr id="6" name="图片 5" descr="播仔素材库【1】02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MapReduce</a:t>
            </a:r>
            <a:r>
              <a:rPr>
                <a:sym typeface="+mn-ea"/>
              </a:rPr>
              <a:t>程序至</a:t>
            </a:r>
            <a:r>
              <a:rPr lang="en-US" altLang="zh-CN">
                <a:sym typeface="+mn-ea"/>
              </a:rPr>
              <a:t>YARN</a:t>
            </a:r>
            <a:r>
              <a:rPr>
                <a:sym typeface="+mn-ea"/>
              </a:rPr>
              <a:t>运行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这些内置的示例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程序代码，都在：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$HADOOP_HOME/share/hadoop/mapreduce/hadoop-mapreduce-examples-3.3.1.jar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 这个文件内。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hadoop jar </a:t>
            </a:r>
            <a:r>
              <a:rPr lang="zh-CN" altLang="en-US">
                <a:sym typeface="+mn-ea"/>
              </a:rPr>
              <a:t>命令来运行它，提交</a:t>
            </a:r>
            <a:r>
              <a:rPr lang="en-US" altLang="zh-CN">
                <a:sym typeface="+mn-ea"/>
              </a:rPr>
              <a:t>MapReduce</a:t>
            </a:r>
            <a:r>
              <a:rPr lang="zh-CN" altLang="en-US">
                <a:sym typeface="+mn-ea"/>
              </a:rPr>
              <a:t>程序到</a:t>
            </a:r>
            <a:r>
              <a:rPr lang="en-US" altLang="zh-CN">
                <a:sym typeface="+mn-ea"/>
              </a:rPr>
              <a:t>YARN</a:t>
            </a:r>
            <a:r>
              <a:rPr lang="zh-CN" altLang="en-US">
                <a:sym typeface="+mn-ea"/>
              </a:rPr>
              <a:t>中。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</a:rPr>
              <a:t>语法：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程序文件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java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类名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 ... [</a:t>
            </a:r>
            <a:r>
              <a:rPr lang="zh-CN" altLang="en-US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程序参数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]</a:t>
            </a:r>
          </a:p>
        </p:txBody>
      </p:sp>
      <p:pic>
        <p:nvPicPr>
          <p:cNvPr id="4" name="图片 3" descr="播仔素材库【1】02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15905" y="4643755"/>
            <a:ext cx="195135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提交</a:t>
            </a:r>
            <a:r>
              <a:rPr lang="en-US" altLang="zh-CN"/>
              <a:t>wordcount</a:t>
            </a:r>
            <a:r>
              <a:t>示例程序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单词计数示例程序的功能很简单：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给定数据输入的路径（</a:t>
            </a:r>
            <a:r>
              <a:rPr lang="en-US" altLang="zh-CN" sz="1200"/>
              <a:t>HDFS</a:t>
            </a:r>
            <a:r>
              <a:rPr lang="zh-CN" altLang="en-US" sz="1200"/>
              <a:t>）、给定结果输出的路径（</a:t>
            </a:r>
            <a:r>
              <a:rPr lang="en-US" altLang="zh-CN" sz="1200"/>
              <a:t>HDFS</a:t>
            </a:r>
            <a:r>
              <a:rPr lang="zh-CN" altLang="en-US" sz="120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将输入路径内的数据中的单词进行计数，将结果写到输出路径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我们可以准备一份数据文件，并上传到</a:t>
            </a:r>
            <a:r>
              <a:rPr lang="en-US" altLang="zh-CN" sz="1200"/>
              <a:t>HDFS</a:t>
            </a:r>
            <a:r>
              <a:rPr lang="zh-CN" altLang="en-US" sz="1200"/>
              <a:t>中。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                                                        </a:t>
            </a:r>
            <a:r>
              <a:rPr lang="zh-CN" altLang="en-US" sz="1200"/>
              <a:t>将左侧内容保存到</a:t>
            </a:r>
            <a:r>
              <a:rPr lang="en-US" altLang="zh-CN" sz="1200"/>
              <a:t>Linux</a:t>
            </a:r>
            <a:r>
              <a:rPr lang="zh-CN" altLang="en-US" sz="1200"/>
              <a:t>中为</a:t>
            </a:r>
            <a:r>
              <a:rPr lang="en-US" altLang="zh-CN" sz="1200"/>
              <a:t>words.txt</a:t>
            </a:r>
            <a:r>
              <a:rPr lang="zh-CN" altLang="en-US" sz="1200"/>
              <a:t>文件，并上传到</a:t>
            </a:r>
            <a:r>
              <a:rPr lang="en-US" altLang="zh-CN" sz="1200"/>
              <a:t>HDFS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-p /input/wordcount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-mkdir /output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                                                                          </a:t>
            </a: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fs -put words.txt /input/wordcount/</a:t>
            </a:r>
            <a:endParaRPr lang="zh-CN" altLang="en-US" sz="1200">
              <a:solidFill>
                <a:schemeClr val="accent6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 algn="l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/>
              <a:t>执行如下命令，提交示例MapReduce程序WordCount到YARN中执行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en-US" altLang="zh-CN" sz="120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hadoop jar $HADOOP_HOME/share/hadoop/mapreduce/hadoop-mapreduce-examples-3.3.1.jar wordcount hdfs://node1:8020/input/wordcount/ hdfs://node1:8020/output/wc1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注意：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wordcount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，表示运行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包中的单词计数程序（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Java Class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）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是数据输入路径（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hdfs://node1:8020/input/wordcount/)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参数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2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是结果输出路径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(hdfs://node1:8020/output/wc1)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sz="120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需要确保输出的文件夹不存在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6290" y="3500755"/>
            <a:ext cx="3118485" cy="10147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itheima itcast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hdfs hadoop hdfs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hadoop mapreduce hadoop yarn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hadoop itcast hadoop</a:t>
            </a:r>
          </a:p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itheima itcast hadoop yarn mapreduce</a:t>
            </a:r>
          </a:p>
        </p:txBody>
      </p:sp>
      <p:pic>
        <p:nvPicPr>
          <p:cNvPr id="7" name="图片 6" descr="01 (16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72395" y="4737100"/>
            <a:ext cx="2066290" cy="20662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5325" y="3429000"/>
            <a:ext cx="8064500" cy="30962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提交程序后，可以在</a:t>
            </a:r>
            <a:r>
              <a:rPr lang="en-US" altLang="zh-CN"/>
              <a:t>YARN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页面看到运行中的程序（</a:t>
            </a:r>
            <a:r>
              <a:rPr lang="en-US" altLang="zh-CN"/>
              <a:t>http://node1:8088/cluster/apps)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132965"/>
            <a:ext cx="7713345" cy="2919730"/>
          </a:xfrm>
          <a:prstGeom prst="rect">
            <a:avLst/>
          </a:prstGeom>
        </p:spPr>
      </p:pic>
      <p:pic>
        <p:nvPicPr>
          <p:cNvPr id="5" name="图片 4" descr="播仔素材库【1】01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72395" y="5085080"/>
            <a:ext cx="1922780" cy="192278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执行完成后，可以查看</a:t>
            </a:r>
            <a:r>
              <a:rPr lang="en-US" altLang="zh-CN"/>
              <a:t>HDFS</a:t>
            </a:r>
            <a:r>
              <a:rPr lang="zh-CN" altLang="en-US"/>
              <a:t>上的输出结果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_SUCCESS</a:t>
            </a:r>
            <a:r>
              <a:rPr lang="zh-CN" altLang="en-US"/>
              <a:t>文件是标记文件，表示运行成功，本身是空文件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part-r-00000</a:t>
            </a:r>
            <a:r>
              <a:rPr lang="zh-CN" altLang="en-US"/>
              <a:t>，是结果文件，结果存储在以</a:t>
            </a:r>
            <a:r>
              <a:rPr lang="en-US" altLang="zh-CN"/>
              <a:t>part</a:t>
            </a:r>
            <a:r>
              <a:rPr lang="zh-CN" altLang="en-US"/>
              <a:t>开头的文件中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277110"/>
            <a:ext cx="8153400" cy="2390775"/>
          </a:xfrm>
          <a:prstGeom prst="rect">
            <a:avLst/>
          </a:prstGeom>
        </p:spPr>
      </p:pic>
      <p:pic>
        <p:nvPicPr>
          <p:cNvPr id="7" name="图片 6" descr="01 (13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72395" y="4580890"/>
            <a:ext cx="2118995" cy="211899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提交</a:t>
            </a:r>
            <a:r>
              <a:rPr lang="en-US" altLang="zh-CN">
                <a:sym typeface="+mn-ea"/>
              </a:rPr>
              <a:t>wordcount</a:t>
            </a:r>
            <a:r>
              <a:rPr>
                <a:sym typeface="+mn-ea"/>
              </a:rPr>
              <a:t>示例程序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执行完成后，可以借助历史服务器查看到程序的历史运行信息</a:t>
            </a:r>
          </a:p>
          <a:p>
            <a:r>
              <a:rPr lang="en-US" altLang="zh-CN" sz="1200"/>
              <a:t>ps</a:t>
            </a:r>
            <a:r>
              <a:rPr lang="zh-CN" altLang="en-US" sz="1200"/>
              <a:t>：如果没有启动历史服务器和代理服务器，此操作无法完成（页面信息由历史服务器提供，鼠标点击跳转到新网页功能由代理服务器提供）</a:t>
            </a:r>
          </a:p>
          <a:p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080" y="2924810"/>
            <a:ext cx="3909695" cy="134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6605" y="4653280"/>
            <a:ext cx="3548380" cy="2030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27800" y="3573145"/>
            <a:ext cx="5189855" cy="207010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783840" y="431990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>
            <p:custDataLst>
              <p:tags r:id="rId4"/>
            </p:custDataLst>
          </p:nvPr>
        </p:nvSpPr>
        <p:spPr>
          <a:xfrm rot="16200000">
            <a:off x="5375910" y="5156835"/>
            <a:ext cx="143510" cy="28765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播仔素材库【1】03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32440" y="5013325"/>
            <a:ext cx="1644650" cy="16446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查看运行日志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885815" y="1656080"/>
            <a:ext cx="5523865" cy="4219575"/>
          </a:xfrm>
        </p:spPr>
        <p:txBody>
          <a:bodyPr/>
          <a:lstStyle/>
          <a:p>
            <a:r>
              <a:rPr lang="zh-CN" altLang="en-US"/>
              <a:t>点击</a:t>
            </a:r>
            <a:r>
              <a:rPr lang="en-US" altLang="zh-CN"/>
              <a:t>logs</a:t>
            </a:r>
            <a:r>
              <a:rPr lang="zh-CN" altLang="en-US"/>
              <a:t>链接，可以查看到详细的运行日志信息。</a:t>
            </a:r>
          </a:p>
          <a:p>
            <a:r>
              <a:rPr lang="zh-CN" altLang="en-US"/>
              <a:t>此功能基于：</a:t>
            </a:r>
          </a:p>
          <a:p>
            <a:r>
              <a:rPr lang="en-US" altLang="zh-CN"/>
              <a:t>1. </a:t>
            </a:r>
            <a:r>
              <a:rPr lang="zh-CN" altLang="en-US"/>
              <a:t>配置文件中配置了日志聚合功能，并设置了历史服务器</a:t>
            </a: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启动了代理服务器和历史服务器</a:t>
            </a:r>
          </a:p>
          <a:p>
            <a:r>
              <a:rPr lang="en-US" altLang="zh-CN"/>
              <a:t>3. </a:t>
            </a:r>
            <a:r>
              <a:rPr lang="zh-CN" altLang="en-US"/>
              <a:t>历史服务器进程会将日志收集整理，形成可以查看的网页内容供我们查看。</a:t>
            </a:r>
          </a:p>
          <a:p>
            <a:endParaRPr lang="zh-CN" altLang="en-US"/>
          </a:p>
          <a:p>
            <a:r>
              <a:rPr lang="zh-CN" altLang="en-US"/>
              <a:t>所以，如果发现无法查看程序运行历史以及无法查看程序运行日志信息，请检查上述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是否都正确设置。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10565" y="1656080"/>
            <a:ext cx="5174615" cy="2053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0565" y="3717290"/>
            <a:ext cx="5136515" cy="2877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3140710"/>
            <a:ext cx="2508250" cy="51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688070" y="3140710"/>
            <a:ext cx="1997075" cy="516890"/>
          </a:xfrm>
          <a:prstGeom prst="rect">
            <a:avLst/>
          </a:prstGeom>
        </p:spPr>
      </p:pic>
      <p:pic>
        <p:nvPicPr>
          <p:cNvPr id="6" name="图片 5" descr="0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52530" y="5805170"/>
            <a:ext cx="807085" cy="8070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11744d6-ef95-479f-aa26-22d88e6f7678"/>
  <p:tag name="COMMONDATA" val="eyJoZGlkIjoiNDA0ZTUxM2YxNWFkZDlkNTZiNWZhYzlkMjQxNWY2ZTMifQ=="/>
  <p:tag name="FULLTEXTBEAUTIFY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4be9274-94c6-49d8-b7ac-8bc33dea9313}"/>
  <p:tag name="TABLE_ENDDRAG_ORIGIN_RECT" val="764*261"/>
  <p:tag name="TABLE_ENDDRAG_RECT" val="107*201*764*26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ebe1f8d-8a31-452b-8d18-7a8dc465436e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220,&quot;width&quot;:688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037,&quot;width&quot;:5469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23,&quot;width&quot;:2523}"/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 sz="1600">
            <a:solidFill>
              <a:schemeClr val="tx1">
                <a:lumMod val="75000"/>
                <a:lumOff val="25000"/>
              </a:schemeClr>
            </a:solidFill>
            <a:latin typeface="阿里巴巴普惠体" panose="00020600040101010101" pitchFamily="18" charset="-122"/>
            <a:ea typeface="阿里巴巴普惠体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5838</Words>
  <Application>Microsoft Office PowerPoint</Application>
  <PresentationFormat>宽屏</PresentationFormat>
  <Paragraphs>1102</Paragraphs>
  <Slides>105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36" baseType="lpstr">
      <vt:lpstr>Alibaba PuHuiTi B</vt:lpstr>
      <vt:lpstr>阿里巴巴普惠体</vt:lpstr>
      <vt:lpstr>等线</vt:lpstr>
      <vt:lpstr>黑体</vt:lpstr>
      <vt:lpstr>华文楷体</vt:lpstr>
      <vt:lpstr>纤黑体</vt:lpstr>
      <vt:lpstr>幼圆</vt:lpstr>
      <vt:lpstr>字语坊腹黑体</vt:lpstr>
      <vt:lpstr>Arial</vt:lpstr>
      <vt:lpstr>Calibri</vt:lpstr>
      <vt:lpstr>Consolas</vt:lpstr>
      <vt:lpstr>Segoe UI</vt:lpstr>
      <vt:lpstr>Source Code Pro</vt:lpstr>
      <vt:lpstr>Wingdings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Package</vt:lpstr>
      <vt:lpstr>&amp;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卓 王</cp:lastModifiedBy>
  <cp:revision>375</cp:revision>
  <dcterms:created xsi:type="dcterms:W3CDTF">2023-01-24T13:13:00Z</dcterms:created>
  <dcterms:modified xsi:type="dcterms:W3CDTF">2024-07-14T16:02:06Z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F72FD6509A1F41C39F471D6D6A5C14A6</vt:lpwstr>
  </property>
</Properties>
</file>